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5"/>
  </p:notesMasterIdLst>
  <p:sldIdLst>
    <p:sldId id="256" r:id="rId5"/>
    <p:sldId id="292" r:id="rId6"/>
    <p:sldId id="293" r:id="rId7"/>
    <p:sldId id="299" r:id="rId8"/>
    <p:sldId id="343" r:id="rId9"/>
    <p:sldId id="295" r:id="rId10"/>
    <p:sldId id="296" r:id="rId11"/>
    <p:sldId id="301" r:id="rId12"/>
    <p:sldId id="288" r:id="rId13"/>
    <p:sldId id="344" r:id="rId14"/>
    <p:sldId id="257" r:id="rId15"/>
    <p:sldId id="298" r:id="rId16"/>
    <p:sldId id="350" r:id="rId17"/>
    <p:sldId id="307" r:id="rId18"/>
    <p:sldId id="309" r:id="rId19"/>
    <p:sldId id="349" r:id="rId20"/>
    <p:sldId id="313" r:id="rId21"/>
    <p:sldId id="310" r:id="rId22"/>
    <p:sldId id="351" r:id="rId23"/>
    <p:sldId id="287" r:id="rId24"/>
    <p:sldId id="320" r:id="rId25"/>
    <p:sldId id="323" r:id="rId26"/>
    <p:sldId id="321" r:id="rId27"/>
    <p:sldId id="322" r:id="rId28"/>
    <p:sldId id="330" r:id="rId29"/>
    <p:sldId id="328" r:id="rId30"/>
    <p:sldId id="329" r:id="rId31"/>
    <p:sldId id="341" r:id="rId32"/>
    <p:sldId id="333" r:id="rId33"/>
    <p:sldId id="345" r:id="rId34"/>
    <p:sldId id="334" r:id="rId35"/>
    <p:sldId id="337" r:id="rId36"/>
    <p:sldId id="346" r:id="rId37"/>
    <p:sldId id="352" r:id="rId38"/>
    <p:sldId id="336" r:id="rId39"/>
    <p:sldId id="311" r:id="rId40"/>
    <p:sldId id="348" r:id="rId41"/>
    <p:sldId id="353" r:id="rId42"/>
    <p:sldId id="340" r:id="rId43"/>
    <p:sldId id="290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78" d="100"/>
          <a:sy n="78" d="100"/>
        </p:scale>
        <p:origin x="86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4B54F7-5B39-43BB-ADBF-6613F7774239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2A08F5-7C7B-4E06-843B-B15AF6805C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Context &amp; problematic</a:t>
          </a:r>
        </a:p>
      </dgm:t>
    </dgm:pt>
    <dgm:pt modelId="{A52D603F-A089-4A57-9230-A868E212B4FD}" type="parTrans" cxnId="{6493FDD2-B8E0-4FA8-AFD0-0BD97070AAA3}">
      <dgm:prSet/>
      <dgm:spPr/>
      <dgm:t>
        <a:bodyPr/>
        <a:lstStyle/>
        <a:p>
          <a:endParaRPr lang="en-US"/>
        </a:p>
      </dgm:t>
    </dgm:pt>
    <dgm:pt modelId="{18A0E72D-9C8D-44EE-89D3-B6DCC5DCC61E}" type="sibTrans" cxnId="{6493FDD2-B8E0-4FA8-AFD0-0BD97070AAA3}">
      <dgm:prSet/>
      <dgm:spPr/>
      <dgm:t>
        <a:bodyPr/>
        <a:lstStyle/>
        <a:p>
          <a:endParaRPr lang="en-US"/>
        </a:p>
      </dgm:t>
    </dgm:pt>
    <dgm:pt modelId="{BB4556D9-F085-4889-98DF-367A84C07B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+ physics </a:t>
          </a:r>
        </a:p>
      </dgm:t>
    </dgm:pt>
    <dgm:pt modelId="{A8B54AB7-E2F3-440F-8F1F-37680E13DB22}" type="parTrans" cxnId="{7D46FFB9-4D70-4B46-8A0B-F4AA810A141A}">
      <dgm:prSet/>
      <dgm:spPr/>
      <dgm:t>
        <a:bodyPr/>
        <a:lstStyle/>
        <a:p>
          <a:endParaRPr lang="en-US"/>
        </a:p>
      </dgm:t>
    </dgm:pt>
    <dgm:pt modelId="{033DA34C-1660-4118-B868-DC815BB83BCA}" type="sibTrans" cxnId="{7D46FFB9-4D70-4B46-8A0B-F4AA810A141A}">
      <dgm:prSet/>
      <dgm:spPr/>
      <dgm:t>
        <a:bodyPr/>
        <a:lstStyle/>
        <a:p>
          <a:endParaRPr lang="en-US"/>
        </a:p>
      </dgm:t>
    </dgm:pt>
    <dgm:pt modelId="{9721AFF5-4F84-435D-8064-E77446FA22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Pipeline (ML)</a:t>
          </a:r>
        </a:p>
      </dgm:t>
    </dgm:pt>
    <dgm:pt modelId="{C96D086F-E372-4305-AE78-BE277F020B94}" type="parTrans" cxnId="{74CEDE58-94B6-4E84-A80D-C0415EA4B4FA}">
      <dgm:prSet/>
      <dgm:spPr/>
      <dgm:t>
        <a:bodyPr/>
        <a:lstStyle/>
        <a:p>
          <a:endParaRPr lang="en-US"/>
        </a:p>
      </dgm:t>
    </dgm:pt>
    <dgm:pt modelId="{EB76F457-8530-4B13-AB87-44CD00F2A414}" type="sibTrans" cxnId="{74CEDE58-94B6-4E84-A80D-C0415EA4B4FA}">
      <dgm:prSet/>
      <dgm:spPr/>
      <dgm:t>
        <a:bodyPr/>
        <a:lstStyle/>
        <a:p>
          <a:endParaRPr lang="en-US"/>
        </a:p>
      </dgm:t>
    </dgm:pt>
    <dgm:pt modelId="{8114513C-063A-44E0-A454-3A6A8AB9F7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Results + discussion</a:t>
          </a:r>
        </a:p>
      </dgm:t>
    </dgm:pt>
    <dgm:pt modelId="{A54EE27D-C439-4ED5-84D3-9A9A80CA9942}" type="parTrans" cxnId="{812CCB1F-A73E-4A8B-BB2B-4CA7C3C5A877}">
      <dgm:prSet/>
      <dgm:spPr/>
      <dgm:t>
        <a:bodyPr/>
        <a:lstStyle/>
        <a:p>
          <a:endParaRPr lang="en-US"/>
        </a:p>
      </dgm:t>
    </dgm:pt>
    <dgm:pt modelId="{462A169C-AD92-44E9-99D0-041E0842F8B7}" type="sibTrans" cxnId="{812CCB1F-A73E-4A8B-BB2B-4CA7C3C5A877}">
      <dgm:prSet/>
      <dgm:spPr/>
      <dgm:t>
        <a:bodyPr/>
        <a:lstStyle/>
        <a:p>
          <a:endParaRPr lang="en-US"/>
        </a:p>
      </dgm:t>
    </dgm:pt>
    <dgm:pt modelId="{52AD3D72-1D91-459B-823B-55BAC88F4C05}" type="pres">
      <dgm:prSet presAssocID="{154B54F7-5B39-43BB-ADBF-6613F7774239}" presName="root" presStyleCnt="0">
        <dgm:presLayoutVars>
          <dgm:dir/>
          <dgm:resizeHandles val="exact"/>
        </dgm:presLayoutVars>
      </dgm:prSet>
      <dgm:spPr/>
    </dgm:pt>
    <dgm:pt modelId="{E90AD64B-8FD5-43B1-8B33-60A7B7479384}" type="pres">
      <dgm:prSet presAssocID="{C52A08F5-7C7B-4E06-843B-B15AF6805C17}" presName="compNode" presStyleCnt="0"/>
      <dgm:spPr/>
    </dgm:pt>
    <dgm:pt modelId="{A87CF7E9-F1C9-4EDB-8F8D-54CBE9EEAF54}" type="pres">
      <dgm:prSet presAssocID="{C52A08F5-7C7B-4E06-843B-B15AF6805C1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4F9B5D13-600D-4D75-ABB7-FB7AA471566E}" type="pres">
      <dgm:prSet presAssocID="{C52A08F5-7C7B-4E06-843B-B15AF6805C17}" presName="spaceRect" presStyleCnt="0"/>
      <dgm:spPr/>
    </dgm:pt>
    <dgm:pt modelId="{D5CA30F3-D90E-4CFF-99B5-93FAB110B3F7}" type="pres">
      <dgm:prSet presAssocID="{C52A08F5-7C7B-4E06-843B-B15AF6805C17}" presName="textRect" presStyleLbl="revTx" presStyleIdx="0" presStyleCnt="4">
        <dgm:presLayoutVars>
          <dgm:chMax val="1"/>
          <dgm:chPref val="1"/>
        </dgm:presLayoutVars>
      </dgm:prSet>
      <dgm:spPr/>
    </dgm:pt>
    <dgm:pt modelId="{EC2D05A3-DF30-4C17-B819-A445987D3070}" type="pres">
      <dgm:prSet presAssocID="{18A0E72D-9C8D-44EE-89D3-B6DCC5DCC61E}" presName="sibTrans" presStyleCnt="0"/>
      <dgm:spPr/>
    </dgm:pt>
    <dgm:pt modelId="{05B1F024-55AA-4136-BEFF-AE1F61ABC883}" type="pres">
      <dgm:prSet presAssocID="{BB4556D9-F085-4889-98DF-367A84C07B8F}" presName="compNode" presStyleCnt="0"/>
      <dgm:spPr/>
    </dgm:pt>
    <dgm:pt modelId="{F0E90351-C987-43CF-9AD4-91B2BE7E927B}" type="pres">
      <dgm:prSet presAssocID="{BB4556D9-F085-4889-98DF-367A84C07B8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F60AFB66-32BE-4236-ABC9-AF0C8CFED476}" type="pres">
      <dgm:prSet presAssocID="{BB4556D9-F085-4889-98DF-367A84C07B8F}" presName="spaceRect" presStyleCnt="0"/>
      <dgm:spPr/>
    </dgm:pt>
    <dgm:pt modelId="{2A748120-96BF-47DA-9133-DE134671B932}" type="pres">
      <dgm:prSet presAssocID="{BB4556D9-F085-4889-98DF-367A84C07B8F}" presName="textRect" presStyleLbl="revTx" presStyleIdx="1" presStyleCnt="4">
        <dgm:presLayoutVars>
          <dgm:chMax val="1"/>
          <dgm:chPref val="1"/>
        </dgm:presLayoutVars>
      </dgm:prSet>
      <dgm:spPr/>
    </dgm:pt>
    <dgm:pt modelId="{7445369B-9367-4C85-876B-05BE87A9BABC}" type="pres">
      <dgm:prSet presAssocID="{033DA34C-1660-4118-B868-DC815BB83BCA}" presName="sibTrans" presStyleCnt="0"/>
      <dgm:spPr/>
    </dgm:pt>
    <dgm:pt modelId="{8F527946-94D6-4487-87BD-09D69CFFF29C}" type="pres">
      <dgm:prSet presAssocID="{9721AFF5-4F84-435D-8064-E77446FA22B0}" presName="compNode" presStyleCnt="0"/>
      <dgm:spPr/>
    </dgm:pt>
    <dgm:pt modelId="{D16BF835-5D18-4614-A438-CBFAB6231674}" type="pres">
      <dgm:prSet presAssocID="{9721AFF5-4F84-435D-8064-E77446FA22B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1850EB22-DDDE-454C-9AF1-673FDF149B41}" type="pres">
      <dgm:prSet presAssocID="{9721AFF5-4F84-435D-8064-E77446FA22B0}" presName="spaceRect" presStyleCnt="0"/>
      <dgm:spPr/>
    </dgm:pt>
    <dgm:pt modelId="{D63C4D6D-FE0A-4B0E-BF6B-935573463006}" type="pres">
      <dgm:prSet presAssocID="{9721AFF5-4F84-435D-8064-E77446FA22B0}" presName="textRect" presStyleLbl="revTx" presStyleIdx="2" presStyleCnt="4">
        <dgm:presLayoutVars>
          <dgm:chMax val="1"/>
          <dgm:chPref val="1"/>
        </dgm:presLayoutVars>
      </dgm:prSet>
      <dgm:spPr/>
    </dgm:pt>
    <dgm:pt modelId="{8A88AE09-84DF-4664-86E8-AD250A7CB9C0}" type="pres">
      <dgm:prSet presAssocID="{EB76F457-8530-4B13-AB87-44CD00F2A414}" presName="sibTrans" presStyleCnt="0"/>
      <dgm:spPr/>
    </dgm:pt>
    <dgm:pt modelId="{4D4EC212-14A5-443D-B768-EE793F76051B}" type="pres">
      <dgm:prSet presAssocID="{8114513C-063A-44E0-A454-3A6A8AB9F7C9}" presName="compNode" presStyleCnt="0"/>
      <dgm:spPr/>
    </dgm:pt>
    <dgm:pt modelId="{3433FED2-E410-4F13-84E9-2BB65A455059}" type="pres">
      <dgm:prSet presAssocID="{8114513C-063A-44E0-A454-3A6A8AB9F7C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523C6C6-1A14-4E2C-B286-345C05548351}" type="pres">
      <dgm:prSet presAssocID="{8114513C-063A-44E0-A454-3A6A8AB9F7C9}" presName="spaceRect" presStyleCnt="0"/>
      <dgm:spPr/>
    </dgm:pt>
    <dgm:pt modelId="{531E3E0B-402B-43F4-BEF7-4B73347755E4}" type="pres">
      <dgm:prSet presAssocID="{8114513C-063A-44E0-A454-3A6A8AB9F7C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12CCB1F-A73E-4A8B-BB2B-4CA7C3C5A877}" srcId="{154B54F7-5B39-43BB-ADBF-6613F7774239}" destId="{8114513C-063A-44E0-A454-3A6A8AB9F7C9}" srcOrd="3" destOrd="0" parTransId="{A54EE27D-C439-4ED5-84D3-9A9A80CA9942}" sibTransId="{462A169C-AD92-44E9-99D0-041E0842F8B7}"/>
    <dgm:cxn modelId="{89DEAF4D-D25F-412C-87FD-0579C9B0D5F9}" type="presOf" srcId="{BB4556D9-F085-4889-98DF-367A84C07B8F}" destId="{2A748120-96BF-47DA-9133-DE134671B932}" srcOrd="0" destOrd="0" presId="urn:microsoft.com/office/officeart/2018/2/layout/IconLabelList"/>
    <dgm:cxn modelId="{74CEDE58-94B6-4E84-A80D-C0415EA4B4FA}" srcId="{154B54F7-5B39-43BB-ADBF-6613F7774239}" destId="{9721AFF5-4F84-435D-8064-E77446FA22B0}" srcOrd="2" destOrd="0" parTransId="{C96D086F-E372-4305-AE78-BE277F020B94}" sibTransId="{EB76F457-8530-4B13-AB87-44CD00F2A414}"/>
    <dgm:cxn modelId="{3A6BA287-76CF-4ECA-A198-920C4DBBB3E0}" type="presOf" srcId="{C52A08F5-7C7B-4E06-843B-B15AF6805C17}" destId="{D5CA30F3-D90E-4CFF-99B5-93FAB110B3F7}" srcOrd="0" destOrd="0" presId="urn:microsoft.com/office/officeart/2018/2/layout/IconLabelList"/>
    <dgm:cxn modelId="{25572B97-388B-414D-B0BF-1E1966F57111}" type="presOf" srcId="{8114513C-063A-44E0-A454-3A6A8AB9F7C9}" destId="{531E3E0B-402B-43F4-BEF7-4B73347755E4}" srcOrd="0" destOrd="0" presId="urn:microsoft.com/office/officeart/2018/2/layout/IconLabelList"/>
    <dgm:cxn modelId="{7D46FFB9-4D70-4B46-8A0B-F4AA810A141A}" srcId="{154B54F7-5B39-43BB-ADBF-6613F7774239}" destId="{BB4556D9-F085-4889-98DF-367A84C07B8F}" srcOrd="1" destOrd="0" parTransId="{A8B54AB7-E2F3-440F-8F1F-37680E13DB22}" sibTransId="{033DA34C-1660-4118-B868-DC815BB83BCA}"/>
    <dgm:cxn modelId="{6493FDD2-B8E0-4FA8-AFD0-0BD97070AAA3}" srcId="{154B54F7-5B39-43BB-ADBF-6613F7774239}" destId="{C52A08F5-7C7B-4E06-843B-B15AF6805C17}" srcOrd="0" destOrd="0" parTransId="{A52D603F-A089-4A57-9230-A868E212B4FD}" sibTransId="{18A0E72D-9C8D-44EE-89D3-B6DCC5DCC61E}"/>
    <dgm:cxn modelId="{E6034DE9-0F19-4681-AF8E-A8100FE4B086}" type="presOf" srcId="{154B54F7-5B39-43BB-ADBF-6613F7774239}" destId="{52AD3D72-1D91-459B-823B-55BAC88F4C05}" srcOrd="0" destOrd="0" presId="urn:microsoft.com/office/officeart/2018/2/layout/IconLabelList"/>
    <dgm:cxn modelId="{8D4BC7EF-5D1B-44B0-B39E-0D8B8A00DD78}" type="presOf" srcId="{9721AFF5-4F84-435D-8064-E77446FA22B0}" destId="{D63C4D6D-FE0A-4B0E-BF6B-935573463006}" srcOrd="0" destOrd="0" presId="urn:microsoft.com/office/officeart/2018/2/layout/IconLabelList"/>
    <dgm:cxn modelId="{E2570CF1-CCF6-4DA4-A7AA-228D93B09A7A}" type="presParOf" srcId="{52AD3D72-1D91-459B-823B-55BAC88F4C05}" destId="{E90AD64B-8FD5-43B1-8B33-60A7B7479384}" srcOrd="0" destOrd="0" presId="urn:microsoft.com/office/officeart/2018/2/layout/IconLabelList"/>
    <dgm:cxn modelId="{7DDA08DF-7C7B-467D-BB09-EB4E8E2E21D1}" type="presParOf" srcId="{E90AD64B-8FD5-43B1-8B33-60A7B7479384}" destId="{A87CF7E9-F1C9-4EDB-8F8D-54CBE9EEAF54}" srcOrd="0" destOrd="0" presId="urn:microsoft.com/office/officeart/2018/2/layout/IconLabelList"/>
    <dgm:cxn modelId="{D14F3B56-AE31-4A0D-B070-BBFBAC8EC0BA}" type="presParOf" srcId="{E90AD64B-8FD5-43B1-8B33-60A7B7479384}" destId="{4F9B5D13-600D-4D75-ABB7-FB7AA471566E}" srcOrd="1" destOrd="0" presId="urn:microsoft.com/office/officeart/2018/2/layout/IconLabelList"/>
    <dgm:cxn modelId="{01D5DFD0-7832-41BC-B623-BE7FFCCD6778}" type="presParOf" srcId="{E90AD64B-8FD5-43B1-8B33-60A7B7479384}" destId="{D5CA30F3-D90E-4CFF-99B5-93FAB110B3F7}" srcOrd="2" destOrd="0" presId="urn:microsoft.com/office/officeart/2018/2/layout/IconLabelList"/>
    <dgm:cxn modelId="{F78FD1AD-3202-4482-89D5-32A877B24631}" type="presParOf" srcId="{52AD3D72-1D91-459B-823B-55BAC88F4C05}" destId="{EC2D05A3-DF30-4C17-B819-A445987D3070}" srcOrd="1" destOrd="0" presId="urn:microsoft.com/office/officeart/2018/2/layout/IconLabelList"/>
    <dgm:cxn modelId="{E6D6956C-80AA-4273-AE7F-CA74635AE5E7}" type="presParOf" srcId="{52AD3D72-1D91-459B-823B-55BAC88F4C05}" destId="{05B1F024-55AA-4136-BEFF-AE1F61ABC883}" srcOrd="2" destOrd="0" presId="urn:microsoft.com/office/officeart/2018/2/layout/IconLabelList"/>
    <dgm:cxn modelId="{5568DAD4-7FD8-4C24-9BC0-D9718C616077}" type="presParOf" srcId="{05B1F024-55AA-4136-BEFF-AE1F61ABC883}" destId="{F0E90351-C987-43CF-9AD4-91B2BE7E927B}" srcOrd="0" destOrd="0" presId="urn:microsoft.com/office/officeart/2018/2/layout/IconLabelList"/>
    <dgm:cxn modelId="{92FB28D1-8122-4811-9954-C329EBBF7DCC}" type="presParOf" srcId="{05B1F024-55AA-4136-BEFF-AE1F61ABC883}" destId="{F60AFB66-32BE-4236-ABC9-AF0C8CFED476}" srcOrd="1" destOrd="0" presId="urn:microsoft.com/office/officeart/2018/2/layout/IconLabelList"/>
    <dgm:cxn modelId="{5596AC11-70AD-4B02-8B81-045C2E59084F}" type="presParOf" srcId="{05B1F024-55AA-4136-BEFF-AE1F61ABC883}" destId="{2A748120-96BF-47DA-9133-DE134671B932}" srcOrd="2" destOrd="0" presId="urn:microsoft.com/office/officeart/2018/2/layout/IconLabelList"/>
    <dgm:cxn modelId="{CBCF898D-4F92-4E49-9CF0-499CDF30CF02}" type="presParOf" srcId="{52AD3D72-1D91-459B-823B-55BAC88F4C05}" destId="{7445369B-9367-4C85-876B-05BE87A9BABC}" srcOrd="3" destOrd="0" presId="urn:microsoft.com/office/officeart/2018/2/layout/IconLabelList"/>
    <dgm:cxn modelId="{4A5EEE7B-862B-4F83-BFA0-3697014C0F20}" type="presParOf" srcId="{52AD3D72-1D91-459B-823B-55BAC88F4C05}" destId="{8F527946-94D6-4487-87BD-09D69CFFF29C}" srcOrd="4" destOrd="0" presId="urn:microsoft.com/office/officeart/2018/2/layout/IconLabelList"/>
    <dgm:cxn modelId="{EB468AFF-BDB2-4082-BD09-FDB0DB33DA02}" type="presParOf" srcId="{8F527946-94D6-4487-87BD-09D69CFFF29C}" destId="{D16BF835-5D18-4614-A438-CBFAB6231674}" srcOrd="0" destOrd="0" presId="urn:microsoft.com/office/officeart/2018/2/layout/IconLabelList"/>
    <dgm:cxn modelId="{76A950BB-91BD-469C-8B68-84AEAE502F6D}" type="presParOf" srcId="{8F527946-94D6-4487-87BD-09D69CFFF29C}" destId="{1850EB22-DDDE-454C-9AF1-673FDF149B41}" srcOrd="1" destOrd="0" presId="urn:microsoft.com/office/officeart/2018/2/layout/IconLabelList"/>
    <dgm:cxn modelId="{892794EC-774B-4031-90FC-CA49DC8779DA}" type="presParOf" srcId="{8F527946-94D6-4487-87BD-09D69CFFF29C}" destId="{D63C4D6D-FE0A-4B0E-BF6B-935573463006}" srcOrd="2" destOrd="0" presId="urn:microsoft.com/office/officeart/2018/2/layout/IconLabelList"/>
    <dgm:cxn modelId="{9B1B7B8B-54BD-49A2-818A-136AB298FA64}" type="presParOf" srcId="{52AD3D72-1D91-459B-823B-55BAC88F4C05}" destId="{8A88AE09-84DF-4664-86E8-AD250A7CB9C0}" srcOrd="5" destOrd="0" presId="urn:microsoft.com/office/officeart/2018/2/layout/IconLabelList"/>
    <dgm:cxn modelId="{4EEB68CA-346E-4438-B654-BD6C9A788627}" type="presParOf" srcId="{52AD3D72-1D91-459B-823B-55BAC88F4C05}" destId="{4D4EC212-14A5-443D-B768-EE793F76051B}" srcOrd="6" destOrd="0" presId="urn:microsoft.com/office/officeart/2018/2/layout/IconLabelList"/>
    <dgm:cxn modelId="{BEF4599A-C97E-4FEB-B644-D1B8F95A693A}" type="presParOf" srcId="{4D4EC212-14A5-443D-B768-EE793F76051B}" destId="{3433FED2-E410-4F13-84E9-2BB65A455059}" srcOrd="0" destOrd="0" presId="urn:microsoft.com/office/officeart/2018/2/layout/IconLabelList"/>
    <dgm:cxn modelId="{8CD2C225-23BA-49F2-9839-EFD24B4A4B9B}" type="presParOf" srcId="{4D4EC212-14A5-443D-B768-EE793F76051B}" destId="{7523C6C6-1A14-4E2C-B286-345C05548351}" srcOrd="1" destOrd="0" presId="urn:microsoft.com/office/officeart/2018/2/layout/IconLabelList"/>
    <dgm:cxn modelId="{CF51031E-B478-4B6D-9943-7815BCEAD03A}" type="presParOf" srcId="{4D4EC212-14A5-443D-B768-EE793F76051B}" destId="{531E3E0B-402B-43F4-BEF7-4B73347755E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81A68B-9F81-461B-944E-83B18509F67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7A21D0C-9BC3-4FA3-BC2D-C12592547D2F}">
      <dgm:prSet/>
      <dgm:spPr/>
      <dgm:t>
        <a:bodyPr/>
        <a:lstStyle/>
        <a:p>
          <a:pPr>
            <a:defRPr cap="all"/>
          </a:pPr>
          <a:r>
            <a:rPr lang="en-GB" b="1" dirty="0"/>
            <a:t>Input:</a:t>
          </a:r>
          <a:r>
            <a:rPr lang="en-GB" dirty="0"/>
            <a:t> self-sensing waveform (per nozzle)</a:t>
          </a:r>
          <a:endParaRPr lang="en-US" dirty="0"/>
        </a:p>
      </dgm:t>
    </dgm:pt>
    <dgm:pt modelId="{6727E1DB-21DB-4E6A-BAF0-6CB3AE30F8D7}" type="parTrans" cxnId="{A604ACBA-AA3A-44AA-B0BB-9E259716AEC3}">
      <dgm:prSet/>
      <dgm:spPr/>
      <dgm:t>
        <a:bodyPr/>
        <a:lstStyle/>
        <a:p>
          <a:endParaRPr lang="en-US"/>
        </a:p>
      </dgm:t>
    </dgm:pt>
    <dgm:pt modelId="{0DA4CCFF-7F13-4478-A4A6-D5458B8A85F9}" type="sibTrans" cxnId="{A604ACBA-AA3A-44AA-B0BB-9E259716AEC3}">
      <dgm:prSet/>
      <dgm:spPr/>
      <dgm:t>
        <a:bodyPr/>
        <a:lstStyle/>
        <a:p>
          <a:endParaRPr lang="en-US"/>
        </a:p>
      </dgm:t>
    </dgm:pt>
    <dgm:pt modelId="{24006615-567B-4CDF-90DB-5BF842563FC0}">
      <dgm:prSet/>
      <dgm:spPr/>
      <dgm:t>
        <a:bodyPr/>
        <a:lstStyle/>
        <a:p>
          <a:pPr>
            <a:defRPr cap="all"/>
          </a:pPr>
          <a:r>
            <a:rPr lang="en-US" dirty="0"/>
            <a:t>Pre-process + fit parametric model</a:t>
          </a:r>
        </a:p>
      </dgm:t>
    </dgm:pt>
    <dgm:pt modelId="{AFF34F13-FDD8-4BB6-AD8B-D7B515D8CC75}" type="parTrans" cxnId="{055106D0-7E7D-4092-8ECD-A15286158FB7}">
      <dgm:prSet/>
      <dgm:spPr/>
      <dgm:t>
        <a:bodyPr/>
        <a:lstStyle/>
        <a:p>
          <a:endParaRPr lang="en-US"/>
        </a:p>
      </dgm:t>
    </dgm:pt>
    <dgm:pt modelId="{BC436A54-6F60-4E16-A6D0-011FF4CB087C}" type="sibTrans" cxnId="{055106D0-7E7D-4092-8ECD-A15286158FB7}">
      <dgm:prSet/>
      <dgm:spPr/>
      <dgm:t>
        <a:bodyPr/>
        <a:lstStyle/>
        <a:p>
          <a:endParaRPr lang="en-US"/>
        </a:p>
      </dgm:t>
    </dgm:pt>
    <dgm:pt modelId="{20105EF4-E3E3-46AD-9E1B-6955352BB371}">
      <dgm:prSet/>
      <dgm:spPr/>
      <dgm:t>
        <a:bodyPr/>
        <a:lstStyle/>
        <a:p>
          <a:pPr>
            <a:defRPr cap="all"/>
          </a:pPr>
          <a:r>
            <a:rPr lang="en-GB" dirty="0"/>
            <a:t>TRAIN MODEL WITH FITTED PARAMETERS</a:t>
          </a:r>
          <a:endParaRPr lang="en-US" dirty="0"/>
        </a:p>
      </dgm:t>
    </dgm:pt>
    <dgm:pt modelId="{7CEACF54-C9D2-4FA7-B670-2A090E52321B}" type="parTrans" cxnId="{09201ACA-3360-41FD-8A07-DCB3A490595D}">
      <dgm:prSet/>
      <dgm:spPr/>
      <dgm:t>
        <a:bodyPr/>
        <a:lstStyle/>
        <a:p>
          <a:endParaRPr lang="en-US"/>
        </a:p>
      </dgm:t>
    </dgm:pt>
    <dgm:pt modelId="{9F858290-5038-4CBA-8FEB-F947C88C5377}" type="sibTrans" cxnId="{09201ACA-3360-41FD-8A07-DCB3A490595D}">
      <dgm:prSet/>
      <dgm:spPr/>
      <dgm:t>
        <a:bodyPr/>
        <a:lstStyle/>
        <a:p>
          <a:endParaRPr lang="en-US"/>
        </a:p>
      </dgm:t>
    </dgm:pt>
    <dgm:pt modelId="{E6BC5A6F-2A08-4F35-912D-B9EEDD516C5A}">
      <dgm:prSet/>
      <dgm:spPr/>
      <dgm:t>
        <a:bodyPr/>
        <a:lstStyle/>
        <a:p>
          <a:pPr>
            <a:defRPr cap="all"/>
          </a:pPr>
          <a:r>
            <a:rPr lang="en-US" b="1" dirty="0"/>
            <a:t>Output:</a:t>
          </a:r>
          <a:r>
            <a:rPr lang="en-US" b="0" dirty="0"/>
            <a:t> K = 1 prediction</a:t>
          </a:r>
          <a:endParaRPr lang="en-US" b="1" dirty="0"/>
        </a:p>
      </dgm:t>
    </dgm:pt>
    <dgm:pt modelId="{7ADD3039-70B9-40BA-A62A-ED243B0DFACE}" type="parTrans" cxnId="{6A9E0CF8-4226-4F99-B489-AB122F78D513}">
      <dgm:prSet/>
      <dgm:spPr/>
      <dgm:t>
        <a:bodyPr/>
        <a:lstStyle/>
        <a:p>
          <a:endParaRPr lang="en-US"/>
        </a:p>
      </dgm:t>
    </dgm:pt>
    <dgm:pt modelId="{3CB6BC69-0814-45A0-8C6A-B0F7D7D912FC}" type="sibTrans" cxnId="{6A9E0CF8-4226-4F99-B489-AB122F78D513}">
      <dgm:prSet/>
      <dgm:spPr/>
      <dgm:t>
        <a:bodyPr/>
        <a:lstStyle/>
        <a:p>
          <a:endParaRPr lang="en-US"/>
        </a:p>
      </dgm:t>
    </dgm:pt>
    <dgm:pt modelId="{454C7B76-F51A-4EC1-A619-7BC0FE85E8B5}" type="pres">
      <dgm:prSet presAssocID="{5481A68B-9F81-461B-944E-83B18509F67B}" presName="root" presStyleCnt="0">
        <dgm:presLayoutVars>
          <dgm:dir/>
          <dgm:resizeHandles val="exact"/>
        </dgm:presLayoutVars>
      </dgm:prSet>
      <dgm:spPr/>
    </dgm:pt>
    <dgm:pt modelId="{CAE4530E-7E44-4D72-B6D2-375335668786}" type="pres">
      <dgm:prSet presAssocID="{C7A21D0C-9BC3-4FA3-BC2D-C12592547D2F}" presName="compNode" presStyleCnt="0"/>
      <dgm:spPr/>
    </dgm:pt>
    <dgm:pt modelId="{D899CB59-1BF9-4E6E-8C01-41AD218C3B9E}" type="pres">
      <dgm:prSet presAssocID="{C7A21D0C-9BC3-4FA3-BC2D-C12592547D2F}" presName="iconBgRect" presStyleLbl="bgShp" presStyleIdx="0" presStyleCnt="4"/>
      <dgm:spPr/>
    </dgm:pt>
    <dgm:pt modelId="{E10E9D83-8322-4C76-B1FC-8E911AB58E3C}" type="pres">
      <dgm:prSet presAssocID="{C7A21D0C-9BC3-4FA3-BC2D-C12592547D2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t Air Balloon"/>
        </a:ext>
      </dgm:extLst>
    </dgm:pt>
    <dgm:pt modelId="{81E8535D-FD65-46B2-8724-2809D061D4A9}" type="pres">
      <dgm:prSet presAssocID="{C7A21D0C-9BC3-4FA3-BC2D-C12592547D2F}" presName="spaceRect" presStyleCnt="0"/>
      <dgm:spPr/>
    </dgm:pt>
    <dgm:pt modelId="{6909D5D6-3ED6-4501-921B-504F38E6C221}" type="pres">
      <dgm:prSet presAssocID="{C7A21D0C-9BC3-4FA3-BC2D-C12592547D2F}" presName="textRect" presStyleLbl="revTx" presStyleIdx="0" presStyleCnt="4">
        <dgm:presLayoutVars>
          <dgm:chMax val="1"/>
          <dgm:chPref val="1"/>
        </dgm:presLayoutVars>
      </dgm:prSet>
      <dgm:spPr/>
    </dgm:pt>
    <dgm:pt modelId="{D4B8FCC2-16CF-4A1C-80C3-72BB8D67E29B}" type="pres">
      <dgm:prSet presAssocID="{0DA4CCFF-7F13-4478-A4A6-D5458B8A85F9}" presName="sibTrans" presStyleCnt="0"/>
      <dgm:spPr/>
    </dgm:pt>
    <dgm:pt modelId="{6E48B948-1DBF-4160-9077-C5C432B1D32F}" type="pres">
      <dgm:prSet presAssocID="{24006615-567B-4CDF-90DB-5BF842563FC0}" presName="compNode" presStyleCnt="0"/>
      <dgm:spPr/>
    </dgm:pt>
    <dgm:pt modelId="{BE1F9A1F-CCA1-478E-938C-3E3040A48D65}" type="pres">
      <dgm:prSet presAssocID="{24006615-567B-4CDF-90DB-5BF842563FC0}" presName="iconBgRect" presStyleLbl="bgShp" presStyleIdx="1" presStyleCnt="4"/>
      <dgm:spPr/>
    </dgm:pt>
    <dgm:pt modelId="{95D00064-FDD6-4903-BEAF-C481A14D1493}" type="pres">
      <dgm:prSet presAssocID="{24006615-567B-4CDF-90DB-5BF842563FC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af"/>
        </a:ext>
      </dgm:extLst>
    </dgm:pt>
    <dgm:pt modelId="{7198A69C-D716-49F0-ACEF-35F948BB96CC}" type="pres">
      <dgm:prSet presAssocID="{24006615-567B-4CDF-90DB-5BF842563FC0}" presName="spaceRect" presStyleCnt="0"/>
      <dgm:spPr/>
    </dgm:pt>
    <dgm:pt modelId="{DAED5305-B928-4E5A-AC39-38A64B0967D8}" type="pres">
      <dgm:prSet presAssocID="{24006615-567B-4CDF-90DB-5BF842563FC0}" presName="textRect" presStyleLbl="revTx" presStyleIdx="1" presStyleCnt="4">
        <dgm:presLayoutVars>
          <dgm:chMax val="1"/>
          <dgm:chPref val="1"/>
        </dgm:presLayoutVars>
      </dgm:prSet>
      <dgm:spPr/>
    </dgm:pt>
    <dgm:pt modelId="{6A1207BE-3F01-480D-81C0-0CEC074CE463}" type="pres">
      <dgm:prSet presAssocID="{BC436A54-6F60-4E16-A6D0-011FF4CB087C}" presName="sibTrans" presStyleCnt="0"/>
      <dgm:spPr/>
    </dgm:pt>
    <dgm:pt modelId="{5B18FFD8-7C99-4353-8C16-E096D9C8B37E}" type="pres">
      <dgm:prSet presAssocID="{20105EF4-E3E3-46AD-9E1B-6955352BB371}" presName="compNode" presStyleCnt="0"/>
      <dgm:spPr/>
    </dgm:pt>
    <dgm:pt modelId="{FECDF692-996D-4569-A585-AE4AB9FC8778}" type="pres">
      <dgm:prSet presAssocID="{20105EF4-E3E3-46AD-9E1B-6955352BB371}" presName="iconBgRect" presStyleLbl="bgShp" presStyleIdx="2" presStyleCnt="4"/>
      <dgm:spPr/>
    </dgm:pt>
    <dgm:pt modelId="{A1304365-E65F-40AE-8237-9C4A0349F267}" type="pres">
      <dgm:prSet presAssocID="{20105EF4-E3E3-46AD-9E1B-6955352BB37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ffic Light"/>
        </a:ext>
      </dgm:extLst>
    </dgm:pt>
    <dgm:pt modelId="{C95D29D6-4240-4990-A510-A1BC4C462EA7}" type="pres">
      <dgm:prSet presAssocID="{20105EF4-E3E3-46AD-9E1B-6955352BB371}" presName="spaceRect" presStyleCnt="0"/>
      <dgm:spPr/>
    </dgm:pt>
    <dgm:pt modelId="{F0CFFC68-A932-4D72-8864-30CCE902A35D}" type="pres">
      <dgm:prSet presAssocID="{20105EF4-E3E3-46AD-9E1B-6955352BB371}" presName="textRect" presStyleLbl="revTx" presStyleIdx="2" presStyleCnt="4">
        <dgm:presLayoutVars>
          <dgm:chMax val="1"/>
          <dgm:chPref val="1"/>
        </dgm:presLayoutVars>
      </dgm:prSet>
      <dgm:spPr/>
    </dgm:pt>
    <dgm:pt modelId="{B1F03D80-27BE-4F08-96D4-3DFA7EBB1AC5}" type="pres">
      <dgm:prSet presAssocID="{9F858290-5038-4CBA-8FEB-F947C88C5377}" presName="sibTrans" presStyleCnt="0"/>
      <dgm:spPr/>
    </dgm:pt>
    <dgm:pt modelId="{D81CED19-1876-40A5-B0E2-D6E5B55F0691}" type="pres">
      <dgm:prSet presAssocID="{E6BC5A6F-2A08-4F35-912D-B9EEDD516C5A}" presName="compNode" presStyleCnt="0"/>
      <dgm:spPr/>
    </dgm:pt>
    <dgm:pt modelId="{41E9816C-D12C-4E01-A1B6-D5D14151411A}" type="pres">
      <dgm:prSet presAssocID="{E6BC5A6F-2A08-4F35-912D-B9EEDD516C5A}" presName="iconBgRect" presStyleLbl="bgShp" presStyleIdx="3" presStyleCnt="4"/>
      <dgm:spPr/>
    </dgm:pt>
    <dgm:pt modelId="{686FFC2A-AA91-41DA-A7E9-F471BBFC8A8C}" type="pres">
      <dgm:prSet presAssocID="{E6BC5A6F-2A08-4F35-912D-B9EEDD516C5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eworks"/>
        </a:ext>
      </dgm:extLst>
    </dgm:pt>
    <dgm:pt modelId="{0DCAE565-99DD-4726-A3C9-1AF0A68E33E9}" type="pres">
      <dgm:prSet presAssocID="{E6BC5A6F-2A08-4F35-912D-B9EEDD516C5A}" presName="spaceRect" presStyleCnt="0"/>
      <dgm:spPr/>
    </dgm:pt>
    <dgm:pt modelId="{AB0389DC-CF4F-4F94-833B-85FED0A2F0DE}" type="pres">
      <dgm:prSet presAssocID="{E6BC5A6F-2A08-4F35-912D-B9EEDD516C5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E016918-6C5A-4D5C-AB52-7A94AEF29E01}" type="presOf" srcId="{24006615-567B-4CDF-90DB-5BF842563FC0}" destId="{DAED5305-B928-4E5A-AC39-38A64B0967D8}" srcOrd="0" destOrd="0" presId="urn:microsoft.com/office/officeart/2018/5/layout/IconCircleLabelList"/>
    <dgm:cxn modelId="{0CDA342F-A45C-4E4B-ABA4-ED0078418A8A}" type="presOf" srcId="{5481A68B-9F81-461B-944E-83B18509F67B}" destId="{454C7B76-F51A-4EC1-A619-7BC0FE85E8B5}" srcOrd="0" destOrd="0" presId="urn:microsoft.com/office/officeart/2018/5/layout/IconCircleLabelList"/>
    <dgm:cxn modelId="{B336A052-44E6-4B77-9309-18C4F7D991EF}" type="presOf" srcId="{E6BC5A6F-2A08-4F35-912D-B9EEDD516C5A}" destId="{AB0389DC-CF4F-4F94-833B-85FED0A2F0DE}" srcOrd="0" destOrd="0" presId="urn:microsoft.com/office/officeart/2018/5/layout/IconCircleLabelList"/>
    <dgm:cxn modelId="{2CD34389-5FF1-410D-BB74-FA69A77514F1}" type="presOf" srcId="{C7A21D0C-9BC3-4FA3-BC2D-C12592547D2F}" destId="{6909D5D6-3ED6-4501-921B-504F38E6C221}" srcOrd="0" destOrd="0" presId="urn:microsoft.com/office/officeart/2018/5/layout/IconCircleLabelList"/>
    <dgm:cxn modelId="{2FDEC494-6C10-4EE9-8DE7-4271ABAD29FB}" type="presOf" srcId="{20105EF4-E3E3-46AD-9E1B-6955352BB371}" destId="{F0CFFC68-A932-4D72-8864-30CCE902A35D}" srcOrd="0" destOrd="0" presId="urn:microsoft.com/office/officeart/2018/5/layout/IconCircleLabelList"/>
    <dgm:cxn modelId="{A604ACBA-AA3A-44AA-B0BB-9E259716AEC3}" srcId="{5481A68B-9F81-461B-944E-83B18509F67B}" destId="{C7A21D0C-9BC3-4FA3-BC2D-C12592547D2F}" srcOrd="0" destOrd="0" parTransId="{6727E1DB-21DB-4E6A-BAF0-6CB3AE30F8D7}" sibTransId="{0DA4CCFF-7F13-4478-A4A6-D5458B8A85F9}"/>
    <dgm:cxn modelId="{09201ACA-3360-41FD-8A07-DCB3A490595D}" srcId="{5481A68B-9F81-461B-944E-83B18509F67B}" destId="{20105EF4-E3E3-46AD-9E1B-6955352BB371}" srcOrd="2" destOrd="0" parTransId="{7CEACF54-C9D2-4FA7-B670-2A090E52321B}" sibTransId="{9F858290-5038-4CBA-8FEB-F947C88C5377}"/>
    <dgm:cxn modelId="{055106D0-7E7D-4092-8ECD-A15286158FB7}" srcId="{5481A68B-9F81-461B-944E-83B18509F67B}" destId="{24006615-567B-4CDF-90DB-5BF842563FC0}" srcOrd="1" destOrd="0" parTransId="{AFF34F13-FDD8-4BB6-AD8B-D7B515D8CC75}" sibTransId="{BC436A54-6F60-4E16-A6D0-011FF4CB087C}"/>
    <dgm:cxn modelId="{6A9E0CF8-4226-4F99-B489-AB122F78D513}" srcId="{5481A68B-9F81-461B-944E-83B18509F67B}" destId="{E6BC5A6F-2A08-4F35-912D-B9EEDD516C5A}" srcOrd="3" destOrd="0" parTransId="{7ADD3039-70B9-40BA-A62A-ED243B0DFACE}" sibTransId="{3CB6BC69-0814-45A0-8C6A-B0F7D7D912FC}"/>
    <dgm:cxn modelId="{D559D501-FD34-418B-9A70-C4AC1A96D6BA}" type="presParOf" srcId="{454C7B76-F51A-4EC1-A619-7BC0FE85E8B5}" destId="{CAE4530E-7E44-4D72-B6D2-375335668786}" srcOrd="0" destOrd="0" presId="urn:microsoft.com/office/officeart/2018/5/layout/IconCircleLabelList"/>
    <dgm:cxn modelId="{776FBF10-D520-4975-A392-34947609CFF0}" type="presParOf" srcId="{CAE4530E-7E44-4D72-B6D2-375335668786}" destId="{D899CB59-1BF9-4E6E-8C01-41AD218C3B9E}" srcOrd="0" destOrd="0" presId="urn:microsoft.com/office/officeart/2018/5/layout/IconCircleLabelList"/>
    <dgm:cxn modelId="{92EF9CC2-2992-45A0-8A3B-1FF591AB28B1}" type="presParOf" srcId="{CAE4530E-7E44-4D72-B6D2-375335668786}" destId="{E10E9D83-8322-4C76-B1FC-8E911AB58E3C}" srcOrd="1" destOrd="0" presId="urn:microsoft.com/office/officeart/2018/5/layout/IconCircleLabelList"/>
    <dgm:cxn modelId="{8B8CEA36-38FC-48C0-A651-456EE7A1C1D1}" type="presParOf" srcId="{CAE4530E-7E44-4D72-B6D2-375335668786}" destId="{81E8535D-FD65-46B2-8724-2809D061D4A9}" srcOrd="2" destOrd="0" presId="urn:microsoft.com/office/officeart/2018/5/layout/IconCircleLabelList"/>
    <dgm:cxn modelId="{C4C0FE47-F9AF-437B-9D60-219E2AD34479}" type="presParOf" srcId="{CAE4530E-7E44-4D72-B6D2-375335668786}" destId="{6909D5D6-3ED6-4501-921B-504F38E6C221}" srcOrd="3" destOrd="0" presId="urn:microsoft.com/office/officeart/2018/5/layout/IconCircleLabelList"/>
    <dgm:cxn modelId="{95D592FA-965E-479A-8108-BA96F8C3279C}" type="presParOf" srcId="{454C7B76-F51A-4EC1-A619-7BC0FE85E8B5}" destId="{D4B8FCC2-16CF-4A1C-80C3-72BB8D67E29B}" srcOrd="1" destOrd="0" presId="urn:microsoft.com/office/officeart/2018/5/layout/IconCircleLabelList"/>
    <dgm:cxn modelId="{621207CD-204F-4DED-8936-78B55BF24428}" type="presParOf" srcId="{454C7B76-F51A-4EC1-A619-7BC0FE85E8B5}" destId="{6E48B948-1DBF-4160-9077-C5C432B1D32F}" srcOrd="2" destOrd="0" presId="urn:microsoft.com/office/officeart/2018/5/layout/IconCircleLabelList"/>
    <dgm:cxn modelId="{8FFB90AA-1905-4FF0-8712-22CA6C163562}" type="presParOf" srcId="{6E48B948-1DBF-4160-9077-C5C432B1D32F}" destId="{BE1F9A1F-CCA1-478E-938C-3E3040A48D65}" srcOrd="0" destOrd="0" presId="urn:microsoft.com/office/officeart/2018/5/layout/IconCircleLabelList"/>
    <dgm:cxn modelId="{918290F1-00B2-4808-A5B7-61475C19CF5B}" type="presParOf" srcId="{6E48B948-1DBF-4160-9077-C5C432B1D32F}" destId="{95D00064-FDD6-4903-BEAF-C481A14D1493}" srcOrd="1" destOrd="0" presId="urn:microsoft.com/office/officeart/2018/5/layout/IconCircleLabelList"/>
    <dgm:cxn modelId="{0CB06924-3240-43A4-9AC6-8B00B83AA2D0}" type="presParOf" srcId="{6E48B948-1DBF-4160-9077-C5C432B1D32F}" destId="{7198A69C-D716-49F0-ACEF-35F948BB96CC}" srcOrd="2" destOrd="0" presId="urn:microsoft.com/office/officeart/2018/5/layout/IconCircleLabelList"/>
    <dgm:cxn modelId="{35E61561-75DE-408E-8819-A26F14147F20}" type="presParOf" srcId="{6E48B948-1DBF-4160-9077-C5C432B1D32F}" destId="{DAED5305-B928-4E5A-AC39-38A64B0967D8}" srcOrd="3" destOrd="0" presId="urn:microsoft.com/office/officeart/2018/5/layout/IconCircleLabelList"/>
    <dgm:cxn modelId="{8836F867-9824-4AC6-87A0-AD5DA4BDDB16}" type="presParOf" srcId="{454C7B76-F51A-4EC1-A619-7BC0FE85E8B5}" destId="{6A1207BE-3F01-480D-81C0-0CEC074CE463}" srcOrd="3" destOrd="0" presId="urn:microsoft.com/office/officeart/2018/5/layout/IconCircleLabelList"/>
    <dgm:cxn modelId="{B3708710-AEBE-47E4-98A1-A07626845951}" type="presParOf" srcId="{454C7B76-F51A-4EC1-A619-7BC0FE85E8B5}" destId="{5B18FFD8-7C99-4353-8C16-E096D9C8B37E}" srcOrd="4" destOrd="0" presId="urn:microsoft.com/office/officeart/2018/5/layout/IconCircleLabelList"/>
    <dgm:cxn modelId="{113A5E45-4A8A-46A0-AFC2-E4F95A7CAF3E}" type="presParOf" srcId="{5B18FFD8-7C99-4353-8C16-E096D9C8B37E}" destId="{FECDF692-996D-4569-A585-AE4AB9FC8778}" srcOrd="0" destOrd="0" presId="urn:microsoft.com/office/officeart/2018/5/layout/IconCircleLabelList"/>
    <dgm:cxn modelId="{3099AAEF-9B88-439D-AFCF-5E9B0B337FAB}" type="presParOf" srcId="{5B18FFD8-7C99-4353-8C16-E096D9C8B37E}" destId="{A1304365-E65F-40AE-8237-9C4A0349F267}" srcOrd="1" destOrd="0" presId="urn:microsoft.com/office/officeart/2018/5/layout/IconCircleLabelList"/>
    <dgm:cxn modelId="{2B964050-230C-4A30-A0CD-121A7DA8E8A6}" type="presParOf" srcId="{5B18FFD8-7C99-4353-8C16-E096D9C8B37E}" destId="{C95D29D6-4240-4990-A510-A1BC4C462EA7}" srcOrd="2" destOrd="0" presId="urn:microsoft.com/office/officeart/2018/5/layout/IconCircleLabelList"/>
    <dgm:cxn modelId="{5BA122C5-FDAC-45EC-8B92-4B5A5947AE7C}" type="presParOf" srcId="{5B18FFD8-7C99-4353-8C16-E096D9C8B37E}" destId="{F0CFFC68-A932-4D72-8864-30CCE902A35D}" srcOrd="3" destOrd="0" presId="urn:microsoft.com/office/officeart/2018/5/layout/IconCircleLabelList"/>
    <dgm:cxn modelId="{CEF77B61-F605-4DD5-81AD-D4C184C33C88}" type="presParOf" srcId="{454C7B76-F51A-4EC1-A619-7BC0FE85E8B5}" destId="{B1F03D80-27BE-4F08-96D4-3DFA7EBB1AC5}" srcOrd="5" destOrd="0" presId="urn:microsoft.com/office/officeart/2018/5/layout/IconCircleLabelList"/>
    <dgm:cxn modelId="{2DEE4FCD-B0A6-42EC-967B-0D6B75EE7E81}" type="presParOf" srcId="{454C7B76-F51A-4EC1-A619-7BC0FE85E8B5}" destId="{D81CED19-1876-40A5-B0E2-D6E5B55F0691}" srcOrd="6" destOrd="0" presId="urn:microsoft.com/office/officeart/2018/5/layout/IconCircleLabelList"/>
    <dgm:cxn modelId="{7379D860-2764-4689-8997-6DFFBF1D6F8E}" type="presParOf" srcId="{D81CED19-1876-40A5-B0E2-D6E5B55F0691}" destId="{41E9816C-D12C-4E01-A1B6-D5D14151411A}" srcOrd="0" destOrd="0" presId="urn:microsoft.com/office/officeart/2018/5/layout/IconCircleLabelList"/>
    <dgm:cxn modelId="{12A0720A-1095-4595-8B31-6823BA01DF1A}" type="presParOf" srcId="{D81CED19-1876-40A5-B0E2-D6E5B55F0691}" destId="{686FFC2A-AA91-41DA-A7E9-F471BBFC8A8C}" srcOrd="1" destOrd="0" presId="urn:microsoft.com/office/officeart/2018/5/layout/IconCircleLabelList"/>
    <dgm:cxn modelId="{A0E2294A-C089-40C8-85E8-21C6BE5916DE}" type="presParOf" srcId="{D81CED19-1876-40A5-B0E2-D6E5B55F0691}" destId="{0DCAE565-99DD-4726-A3C9-1AF0A68E33E9}" srcOrd="2" destOrd="0" presId="urn:microsoft.com/office/officeart/2018/5/layout/IconCircleLabelList"/>
    <dgm:cxn modelId="{0ED4B998-BBB1-4F37-83EA-3F38F475200E}" type="presParOf" srcId="{D81CED19-1876-40A5-B0E2-D6E5B55F0691}" destId="{AB0389DC-CF4F-4F94-833B-85FED0A2F0D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CF7E9-F1C9-4EDB-8F8D-54CBE9EEAF54}">
      <dsp:nvSpPr>
        <dsp:cNvPr id="0" name=""/>
        <dsp:cNvSpPr/>
      </dsp:nvSpPr>
      <dsp:spPr>
        <a:xfrm>
          <a:off x="887507" y="594898"/>
          <a:ext cx="924487" cy="9244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CA30F3-D90E-4CFF-99B5-93FAB110B3F7}">
      <dsp:nvSpPr>
        <dsp:cNvPr id="0" name=""/>
        <dsp:cNvSpPr/>
      </dsp:nvSpPr>
      <dsp:spPr>
        <a:xfrm>
          <a:off x="322542" y="1809759"/>
          <a:ext cx="205441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Context &amp; problematic</a:t>
          </a:r>
        </a:p>
      </dsp:txBody>
      <dsp:txXfrm>
        <a:off x="322542" y="1809759"/>
        <a:ext cx="2054416" cy="720000"/>
      </dsp:txXfrm>
    </dsp:sp>
    <dsp:sp modelId="{F0E90351-C987-43CF-9AD4-91B2BE7E927B}">
      <dsp:nvSpPr>
        <dsp:cNvPr id="0" name=""/>
        <dsp:cNvSpPr/>
      </dsp:nvSpPr>
      <dsp:spPr>
        <a:xfrm>
          <a:off x="3301446" y="594898"/>
          <a:ext cx="924487" cy="9244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748120-96BF-47DA-9133-DE134671B932}">
      <dsp:nvSpPr>
        <dsp:cNvPr id="0" name=""/>
        <dsp:cNvSpPr/>
      </dsp:nvSpPr>
      <dsp:spPr>
        <a:xfrm>
          <a:off x="2736481" y="1809759"/>
          <a:ext cx="205441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Data + physics </a:t>
          </a:r>
        </a:p>
      </dsp:txBody>
      <dsp:txXfrm>
        <a:off x="2736481" y="1809759"/>
        <a:ext cx="2054416" cy="720000"/>
      </dsp:txXfrm>
    </dsp:sp>
    <dsp:sp modelId="{D16BF835-5D18-4614-A438-CBFAB6231674}">
      <dsp:nvSpPr>
        <dsp:cNvPr id="0" name=""/>
        <dsp:cNvSpPr/>
      </dsp:nvSpPr>
      <dsp:spPr>
        <a:xfrm>
          <a:off x="5715385" y="594898"/>
          <a:ext cx="924487" cy="9244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3C4D6D-FE0A-4B0E-BF6B-935573463006}">
      <dsp:nvSpPr>
        <dsp:cNvPr id="0" name=""/>
        <dsp:cNvSpPr/>
      </dsp:nvSpPr>
      <dsp:spPr>
        <a:xfrm>
          <a:off x="5150420" y="1809759"/>
          <a:ext cx="205441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Pipeline (ML)</a:t>
          </a:r>
        </a:p>
      </dsp:txBody>
      <dsp:txXfrm>
        <a:off x="5150420" y="1809759"/>
        <a:ext cx="2054416" cy="720000"/>
      </dsp:txXfrm>
    </dsp:sp>
    <dsp:sp modelId="{3433FED2-E410-4F13-84E9-2BB65A455059}">
      <dsp:nvSpPr>
        <dsp:cNvPr id="0" name=""/>
        <dsp:cNvSpPr/>
      </dsp:nvSpPr>
      <dsp:spPr>
        <a:xfrm>
          <a:off x="8129324" y="594898"/>
          <a:ext cx="924487" cy="9244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E3E0B-402B-43F4-BEF7-4B73347755E4}">
      <dsp:nvSpPr>
        <dsp:cNvPr id="0" name=""/>
        <dsp:cNvSpPr/>
      </dsp:nvSpPr>
      <dsp:spPr>
        <a:xfrm>
          <a:off x="7564359" y="1809759"/>
          <a:ext cx="205441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Results + discussion</a:t>
          </a:r>
        </a:p>
      </dsp:txBody>
      <dsp:txXfrm>
        <a:off x="7564359" y="1809759"/>
        <a:ext cx="2054416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99CB59-1BF9-4E6E-8C01-41AD218C3B9E}">
      <dsp:nvSpPr>
        <dsp:cNvPr id="0" name=""/>
        <dsp:cNvSpPr/>
      </dsp:nvSpPr>
      <dsp:spPr>
        <a:xfrm>
          <a:off x="765888" y="536078"/>
          <a:ext cx="1255064" cy="12550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0E9D83-8322-4C76-B1FC-8E911AB58E3C}">
      <dsp:nvSpPr>
        <dsp:cNvPr id="0" name=""/>
        <dsp:cNvSpPr/>
      </dsp:nvSpPr>
      <dsp:spPr>
        <a:xfrm>
          <a:off x="1033361" y="803551"/>
          <a:ext cx="720119" cy="7201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09D5D6-3ED6-4501-921B-504F38E6C221}">
      <dsp:nvSpPr>
        <dsp:cNvPr id="0" name=""/>
        <dsp:cNvSpPr/>
      </dsp:nvSpPr>
      <dsp:spPr>
        <a:xfrm>
          <a:off x="364679" y="2182065"/>
          <a:ext cx="20574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700" b="1" kern="1200" dirty="0"/>
            <a:t>Input:</a:t>
          </a:r>
          <a:r>
            <a:rPr lang="en-GB" sz="1700" kern="1200" dirty="0"/>
            <a:t> self-sensing waveform (per nozzle)</a:t>
          </a:r>
          <a:endParaRPr lang="en-US" sz="1700" kern="1200" dirty="0"/>
        </a:p>
      </dsp:txBody>
      <dsp:txXfrm>
        <a:off x="364679" y="2182065"/>
        <a:ext cx="2057483" cy="720000"/>
      </dsp:txXfrm>
    </dsp:sp>
    <dsp:sp modelId="{BE1F9A1F-CCA1-478E-938C-3E3040A48D65}">
      <dsp:nvSpPr>
        <dsp:cNvPr id="0" name=""/>
        <dsp:cNvSpPr/>
      </dsp:nvSpPr>
      <dsp:spPr>
        <a:xfrm>
          <a:off x="3183431" y="536078"/>
          <a:ext cx="1255064" cy="125506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00064-FDD6-4903-BEAF-C481A14D1493}">
      <dsp:nvSpPr>
        <dsp:cNvPr id="0" name=""/>
        <dsp:cNvSpPr/>
      </dsp:nvSpPr>
      <dsp:spPr>
        <a:xfrm>
          <a:off x="3450904" y="803551"/>
          <a:ext cx="720119" cy="7201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D5305-B928-4E5A-AC39-38A64B0967D8}">
      <dsp:nvSpPr>
        <dsp:cNvPr id="0" name=""/>
        <dsp:cNvSpPr/>
      </dsp:nvSpPr>
      <dsp:spPr>
        <a:xfrm>
          <a:off x="2782222" y="2182065"/>
          <a:ext cx="20574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Pre-process + fit parametric model</a:t>
          </a:r>
        </a:p>
      </dsp:txBody>
      <dsp:txXfrm>
        <a:off x="2782222" y="2182065"/>
        <a:ext cx="2057483" cy="720000"/>
      </dsp:txXfrm>
    </dsp:sp>
    <dsp:sp modelId="{FECDF692-996D-4569-A585-AE4AB9FC8778}">
      <dsp:nvSpPr>
        <dsp:cNvPr id="0" name=""/>
        <dsp:cNvSpPr/>
      </dsp:nvSpPr>
      <dsp:spPr>
        <a:xfrm>
          <a:off x="5600975" y="536078"/>
          <a:ext cx="1255064" cy="125506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304365-E65F-40AE-8237-9C4A0349F267}">
      <dsp:nvSpPr>
        <dsp:cNvPr id="0" name=""/>
        <dsp:cNvSpPr/>
      </dsp:nvSpPr>
      <dsp:spPr>
        <a:xfrm>
          <a:off x="5868447" y="803551"/>
          <a:ext cx="720119" cy="72011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CFFC68-A932-4D72-8864-30CCE902A35D}">
      <dsp:nvSpPr>
        <dsp:cNvPr id="0" name=""/>
        <dsp:cNvSpPr/>
      </dsp:nvSpPr>
      <dsp:spPr>
        <a:xfrm>
          <a:off x="5199765" y="2182065"/>
          <a:ext cx="20574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700" kern="1200" dirty="0"/>
            <a:t>TRAIN MODEL WITH FITTED PARAMETERS</a:t>
          </a:r>
          <a:endParaRPr lang="en-US" sz="1700" kern="1200" dirty="0"/>
        </a:p>
      </dsp:txBody>
      <dsp:txXfrm>
        <a:off x="5199765" y="2182065"/>
        <a:ext cx="2057483" cy="720000"/>
      </dsp:txXfrm>
    </dsp:sp>
    <dsp:sp modelId="{41E9816C-D12C-4E01-A1B6-D5D14151411A}">
      <dsp:nvSpPr>
        <dsp:cNvPr id="0" name=""/>
        <dsp:cNvSpPr/>
      </dsp:nvSpPr>
      <dsp:spPr>
        <a:xfrm>
          <a:off x="8018518" y="536078"/>
          <a:ext cx="1255064" cy="12550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6FFC2A-AA91-41DA-A7E9-F471BBFC8A8C}">
      <dsp:nvSpPr>
        <dsp:cNvPr id="0" name=""/>
        <dsp:cNvSpPr/>
      </dsp:nvSpPr>
      <dsp:spPr>
        <a:xfrm>
          <a:off x="8285991" y="803551"/>
          <a:ext cx="720119" cy="72011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0389DC-CF4F-4F94-833B-85FED0A2F0DE}">
      <dsp:nvSpPr>
        <dsp:cNvPr id="0" name=""/>
        <dsp:cNvSpPr/>
      </dsp:nvSpPr>
      <dsp:spPr>
        <a:xfrm>
          <a:off x="7617308" y="2182065"/>
          <a:ext cx="20574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1" kern="1200" dirty="0"/>
            <a:t>Output:</a:t>
          </a:r>
          <a:r>
            <a:rPr lang="en-US" sz="1700" b="0" kern="1200" dirty="0"/>
            <a:t> K = 1 prediction</a:t>
          </a:r>
          <a:endParaRPr lang="en-US" sz="1700" b="1" kern="1200" dirty="0"/>
        </a:p>
      </dsp:txBody>
      <dsp:txXfrm>
        <a:off x="7617308" y="2182065"/>
        <a:ext cx="2057483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F54C78-E91B-43DD-B235-D44C129E6DC9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E1AF2C-0D62-4063-9A7E-4FC16E052E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9397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AD052-B99A-BBE8-B564-3D81F4203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273B02-3706-78D5-5BFD-EC5151DAF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C9FF2-034F-038D-013E-61A5A7C42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B88CF-EAFD-4D55-B363-40AD283AFE06}" type="datetime1">
              <a:rPr lang="en-GB" smtClean="0"/>
              <a:t>12/01/2026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69BAF-F8B6-C72C-7681-E30CC7D1E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46694-B2C7-2381-B676-0C97A89DD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57950-6F09-44D1-B535-8938A08DFA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550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AADFF-28FF-59A7-A250-7F071C1F5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A57BE8-D014-B35C-7819-B9F961C1BF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B6699-D15D-0990-11E3-8BAEC00A7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75D7-F806-4F9C-BC1E-15ACD7E9B839}" type="datetime1">
              <a:rPr lang="en-GB" smtClean="0"/>
              <a:t>12/01/2026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0FBE3-F8F7-C95C-0DF2-CEA3B5483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5EDB4-AC55-9DC1-B940-6180468C4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57950-6F09-44D1-B535-8938A08DFA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8390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A02D83-BF4A-4612-EF2B-1E06867FF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45C12A-2617-38EF-910A-264A3D737B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25D4A3-A3D4-C6D3-86D1-98D84474D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5E7BB-A650-4B0C-AD43-5D63C378D3D3}" type="datetime1">
              <a:rPr lang="en-GB" smtClean="0"/>
              <a:t>12/01/2026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781BA-7F44-03CE-C6AB-AEAA09A12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5B1F9-87F9-3B93-69CA-41B0814DB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57950-6F09-44D1-B535-8938A08DFA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361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6FCB-A17F-C905-7AD6-5D95C12D6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C6610-373B-B81D-664F-C0FFB751A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097AD-E912-3E26-BCC6-0CE6FA8EA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00494-65E1-4437-BEAA-0CDE58256F51}" type="datetime1">
              <a:rPr lang="en-GB" smtClean="0"/>
              <a:t>12/01/2026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733DB-75BF-70B7-3438-81E053201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C6A78-E138-3808-DD83-12AAA7079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57950-6F09-44D1-B535-8938A08DFA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1944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7EE8A-AD2B-CF9C-B6C0-2957243C7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B7C9A4-EDDC-5D71-08DC-FED7CF61E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D596F-6A22-9446-E0D0-022415E35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3998A-C534-4E09-A5FA-DACE38ABDCAC}" type="datetime1">
              <a:rPr lang="en-GB" smtClean="0"/>
              <a:t>12/01/2026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0260B-E4C3-A490-C4AD-EC0F36A35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BFD48-5507-78BD-555D-E4A23FACC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57950-6F09-44D1-B535-8938A08DFA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5203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9A048-107F-20D1-BA5B-03970F368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AD9FB-8567-2EB0-EB95-8067796749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DEE088-4D04-71D6-85B6-D1A40FDD8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AB5E60-B11B-CCE5-100E-57ADE1A97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CDFA8-CDCE-44D7-88B1-2790156D4E97}" type="datetime1">
              <a:rPr lang="en-GB" smtClean="0"/>
              <a:t>12/01/2026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4C04ED-40EC-8C0C-00C0-A423BB270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27BBB0-7341-97DB-56AA-115905C5D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57950-6F09-44D1-B535-8938A08DFA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935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06FEC-2469-E4E2-600B-E54156E7B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4A9FA-0C8B-1CC6-8068-B54D5D1250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01D44-22DF-3ADE-02A0-73125DEBE4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86478-7AD4-2B59-61A8-4071426864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057229-1B33-350F-E80F-344A624185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47AD65-BF0D-0F00-EBBA-46E2F6585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E564D-8541-45FF-9E5F-4756FF01F4A2}" type="datetime1">
              <a:rPr lang="en-GB" smtClean="0"/>
              <a:t>12/01/2026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C227E-E1DD-8B8B-1F8A-832EC748F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0664CF-FE32-C652-9BE4-7069763EC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57950-6F09-44D1-B535-8938A08DFA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2060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CD1CC-3135-7614-4201-1EB1FA9E1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78AC6F-6EBF-4FB9-2FA8-6EF7DC6D9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876A7-37F1-4951-9E3B-6964D8FF2869}" type="datetime1">
              <a:rPr lang="en-GB" smtClean="0"/>
              <a:t>12/01/2026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0F4C82-72F2-0DEE-BAEE-109BAD62C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F2F953-AAF7-9EF6-BB1F-F3170A2FB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57950-6F09-44D1-B535-8938A08DFA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051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93A45B-F9DE-E537-E646-0BDC44AFA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65467-E429-462A-95FC-F19426D53F3A}" type="datetime1">
              <a:rPr lang="en-GB" smtClean="0"/>
              <a:t>12/01/2026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D08237-4E86-CD30-1965-28F7E911E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97370-2844-9549-5FEF-37C2A14DD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57950-6F09-44D1-B535-8938A08DFA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731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7B27E-2787-4E70-3628-F75C38F3E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5CD42-B1DE-C16A-7DF9-D8530B08A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E3AFCE-0F04-2963-137A-3F96678D2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2E9369-E9EC-273E-B924-5DC1397F7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2FA51-FEAC-4A20-9A2C-8374000E619C}" type="datetime1">
              <a:rPr lang="en-GB" smtClean="0"/>
              <a:t>12/01/2026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683ABA-24AB-D026-A4BD-E1FBCCD3D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1DA30F-9D52-59DA-952C-9B8B0F4F2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57950-6F09-44D1-B535-8938A08DFA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8172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75D7A-2140-979D-3D56-8F9004079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E31BE0-5D78-5DB2-8B30-7CBE894020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68B0A5-52B1-B13E-03F1-D575AE732E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A4D846-FE81-0FC2-AE2E-0D64EF3A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69741-77D7-4490-A730-4F795E9AC633}" type="datetime1">
              <a:rPr lang="en-GB" smtClean="0"/>
              <a:t>12/01/2026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E5FAC6-3F0B-3E56-AA88-26D7E87E1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2D8A04-0D14-C2ED-5457-FE9B0A0B2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57950-6F09-44D1-B535-8938A08DFA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613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6DD038-BD64-D619-CF18-A0B6C603B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36CA9-5325-34F4-1F68-14C4B5016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1840D-562A-8510-0A68-4ED14980A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C6FADE-3B3B-4CE7-998F-E3A1B6FBA3D5}" type="datetime1">
              <a:rPr lang="en-GB" smtClean="0"/>
              <a:t>12/01/2026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5833D-77ED-88B3-B1F4-9FD35D6AC8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A8DCB-4407-14FB-3D2B-775C58DD8B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F57950-6F09-44D1-B535-8938A08DFA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17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1" name="Rectangle 1040">
            <a:extLst>
              <a:ext uri="{FF2B5EF4-FFF2-40B4-BE49-F238E27FC236}">
                <a16:creationId xmlns:a16="http://schemas.microsoft.com/office/drawing/2014/main" id="{D55CA618-78A6-47F6-B865-E9315164F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1044" name="Straight Connector 1043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5" name="Rectangle 1044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CED7F1-5EBC-457B-A2BE-FE8C242DEB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7080" y="3339643"/>
            <a:ext cx="10071536" cy="929750"/>
          </a:xfrm>
        </p:spPr>
        <p:txBody>
          <a:bodyPr anchor="b">
            <a:normAutofit/>
          </a:bodyPr>
          <a:lstStyle/>
          <a:p>
            <a:r>
              <a:rPr lang="fr-CH" sz="3600" b="1"/>
              <a:t>Predictive maintenance using </a:t>
            </a:r>
            <a:r>
              <a:rPr lang="fr-CH" sz="3600" b="1" dirty="0"/>
              <a:t>ML </a:t>
            </a:r>
            <a:r>
              <a:rPr lang="fr-CH" sz="3600" b="1"/>
              <a:t>for printheads</a:t>
            </a:r>
            <a:endParaRPr lang="en-GB" sz="36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77373E-9FB0-2B72-FD8C-36A8E6F8B5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9434" y="4416647"/>
            <a:ext cx="4484060" cy="1311485"/>
          </a:xfrm>
        </p:spPr>
        <p:txBody>
          <a:bodyPr anchor="t">
            <a:normAutofit/>
          </a:bodyPr>
          <a:lstStyle/>
          <a:p>
            <a:pPr algn="l"/>
            <a:r>
              <a:rPr lang="fr-CH" sz="1200" u="sng">
                <a:latin typeface="Arial" panose="020B0604020202020204" pitchFamily="34" charset="0"/>
                <a:cs typeface="Arial" panose="020B0604020202020204" pitchFamily="34" charset="0"/>
              </a:rPr>
              <a:t>Presented by:</a:t>
            </a:r>
            <a:r>
              <a:rPr lang="fr-CH" sz="1200">
                <a:latin typeface="Arial" panose="020B0604020202020204" pitchFamily="34" charset="0"/>
                <a:cs typeface="Arial" panose="020B0604020202020204" pitchFamily="34" charset="0"/>
              </a:rPr>
              <a:t> Anthony Atallah</a:t>
            </a:r>
          </a:p>
          <a:p>
            <a:pPr algn="l"/>
            <a:r>
              <a:rPr lang="fr-CH" sz="1200" u="sng">
                <a:latin typeface="Arial" panose="020B0604020202020204" pitchFamily="34" charset="0"/>
                <a:cs typeface="Arial" panose="020B0604020202020204" pitchFamily="34" charset="0"/>
              </a:rPr>
              <a:t>Supervisor:</a:t>
            </a:r>
            <a:r>
              <a:rPr lang="fr-CH" sz="1200">
                <a:latin typeface="Arial" panose="020B0604020202020204" pitchFamily="34" charset="0"/>
                <a:cs typeface="Arial" panose="020B0604020202020204" pitchFamily="34" charset="0"/>
              </a:rPr>
              <a:t> M.Wolf Beat</a:t>
            </a:r>
          </a:p>
          <a:p>
            <a:pPr algn="l"/>
            <a:r>
              <a:rPr lang="fr-CH" sz="1200" u="sng">
                <a:latin typeface="Arial" panose="020B0604020202020204" pitchFamily="34" charset="0"/>
                <a:cs typeface="Arial" panose="020B0604020202020204" pitchFamily="34" charset="0"/>
              </a:rPr>
              <a:t>Company representative:</a:t>
            </a:r>
            <a:r>
              <a:rPr lang="fr-CH" sz="1200">
                <a:latin typeface="Arial" panose="020B0604020202020204" pitchFamily="34" charset="0"/>
                <a:cs typeface="Arial" panose="020B0604020202020204" pitchFamily="34" charset="0"/>
              </a:rPr>
              <a:t>  M.Fernando Rodriguez Llorente</a:t>
            </a:r>
            <a:endParaRPr lang="fr-CH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Your partner for research, innovation and education in digital printing -  HEIA-FR">
            <a:extLst>
              <a:ext uri="{FF2B5EF4-FFF2-40B4-BE49-F238E27FC236}">
                <a16:creationId xmlns:a16="http://schemas.microsoft.com/office/drawing/2014/main" id="{C851D528-E646-2378-DAEB-C5CA28927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8024" y="1334961"/>
            <a:ext cx="5065776" cy="167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6EA82-46EE-B098-EB3E-AAD9ED677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F57950-6F09-44D1-B535-8938A08DFA2B}" type="slidenum">
              <a:rPr lang="en-GB" smtClean="0"/>
              <a:pPr>
                <a:spcAft>
                  <a:spcPts val="600"/>
                </a:spcAft>
              </a:pPr>
              <a:t>1</a:t>
            </a:fld>
            <a:endParaRPr lang="en-GB"/>
          </a:p>
        </p:txBody>
      </p:sp>
      <p:pic>
        <p:nvPicPr>
          <p:cNvPr id="5" name="Picture 2" descr="Master of science in engineering ...">
            <a:extLst>
              <a:ext uri="{FF2B5EF4-FFF2-40B4-BE49-F238E27FC236}">
                <a16:creationId xmlns:a16="http://schemas.microsoft.com/office/drawing/2014/main" id="{F17B2B6F-F30B-2603-D722-55B42FBD3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80" y="1773199"/>
            <a:ext cx="4505325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723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F6F297-0CBB-E214-0500-61DBF0F5C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276B86-A5C7-D23A-10F0-2F2F1AA24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fr-CH" sz="5400"/>
              <a:t>Key contributions</a:t>
            </a:r>
            <a:endParaRPr lang="en-GB" sz="540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D94815C-63A5-16B6-4698-609960ABAF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93660" y="2599509"/>
            <a:ext cx="10143668" cy="34355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en-US" sz="2400" dirty="0">
                <a:latin typeface="Arial" panose="020B0604020202020204" pitchFamily="34" charset="0"/>
              </a:rPr>
              <a:t>Built preprocessing + parametric fitting pipeline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en-US" sz="2400" dirty="0">
                <a:latin typeface="Arial" panose="020B0604020202020204" pitchFamily="34" charset="0"/>
              </a:rPr>
              <a:t>Trained/evaluated models across multiple test regimes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en-US" sz="2400" dirty="0">
                <a:latin typeface="Arial" panose="020B0604020202020204" pitchFamily="34" charset="0"/>
              </a:rPr>
              <a:t>Identified defect dynamics + limitations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F07CE-C760-F2AB-B642-47C8D1101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F57950-6F09-44D1-B535-8938A08DFA2B}" type="slidenum">
              <a:rPr lang="en-GB" smtClean="0"/>
              <a:pPr>
                <a:spcAft>
                  <a:spcPts val="600"/>
                </a:spcAft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979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1" name="Rectangle 2070">
            <a:extLst>
              <a:ext uri="{FF2B5EF4-FFF2-40B4-BE49-F238E27FC236}">
                <a16:creationId xmlns:a16="http://schemas.microsoft.com/office/drawing/2014/main" id="{922F19F4-FE70-43DC-856F-2CE5F521D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73" name="Group 2072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074" name="Rectangle 2073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5" name="Rectangle 2074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6" name="Rectangle 2075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78" name="Rectangle 2077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3EE988-CCCA-9CBC-884D-20A9551B3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4928291" cy="10357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/>
              <a:t>Controlled pressure sweeps to induce defects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AF6A259-69BC-409E-FCBA-6DF0831B25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029" y="2524721"/>
            <a:ext cx="4991629" cy="367712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Lowering sweep: −50 → −87.6 mbar (95 steps)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Increasing sweep: −50 → −46 mbar (11 steps)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Pressure = meniscus pressure (ink system vs atmosphere)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dirty="0"/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2 replicates per sweep: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rep1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&amp;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rep2</a:t>
            </a:r>
          </a:p>
        </p:txBody>
      </p:sp>
      <p:sp>
        <p:nvSpPr>
          <p:cNvPr id="2080" name="Rectangle 2079">
            <a:extLst>
              <a:ext uri="{FF2B5EF4-FFF2-40B4-BE49-F238E27FC236}">
                <a16:creationId xmlns:a16="http://schemas.microsoft.com/office/drawing/2014/main" id="{395ECC94-3D5E-46A7-A7A1-DE807E156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8" y="658367"/>
            <a:ext cx="4719382" cy="2679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ncreasing Print Quality in Industrial Inkjet Systems | The Lee Co">
            <a:extLst>
              <a:ext uri="{FF2B5EF4-FFF2-40B4-BE49-F238E27FC236}">
                <a16:creationId xmlns:a16="http://schemas.microsoft.com/office/drawing/2014/main" id="{95DB23FB-B8C7-DA88-F735-20B2DA3DC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13394" y="841905"/>
            <a:ext cx="2961249" cy="231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2" name="Rectangle 2081">
            <a:extLst>
              <a:ext uri="{FF2B5EF4-FFF2-40B4-BE49-F238E27FC236}">
                <a16:creationId xmlns:a16="http://schemas.microsoft.com/office/drawing/2014/main" id="{7E549738-9961-462D-81B7-4A7A44691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8" y="3530966"/>
            <a:ext cx="4719382" cy="2679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E5D72C-EBB8-EE8C-641F-ABEB0E269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066" y="3903145"/>
            <a:ext cx="4305905" cy="1918206"/>
          </a:xfrm>
          <a:prstGeom prst="rect">
            <a:avLst/>
          </a:prstGeom>
        </p:spPr>
      </p:pic>
      <p:cxnSp>
        <p:nvCxnSpPr>
          <p:cNvPr id="2084" name="Straight Connector 2083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91CE9-ED8F-E5B7-B88F-0E396E975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AF57950-6F09-44D1-B535-8938A08DFA2B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739A946-697F-8EAD-A29F-DD65A46E40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066" y="2031101"/>
            <a:ext cx="4282984" cy="35119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285750" lvl="0" indent="-28575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508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7FA568-4091-8714-5902-93C038C60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1" name="Rectangle 1070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6DFB8C-DC82-C1D6-1480-491842CE4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Dataset: lowering replicate 1</a:t>
            </a:r>
          </a:p>
        </p:txBody>
      </p:sp>
      <p:grpSp>
        <p:nvGrpSpPr>
          <p:cNvPr id="1073" name="Group 107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074" name="Rectangle 107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5" name="Rectangle 107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7" name="Rectangle 107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47A17D-F087-6D71-A1A9-3CC1883580D1}"/>
              </a:ext>
            </a:extLst>
          </p:cNvPr>
          <p:cNvSpPr txBox="1"/>
          <p:nvPr/>
        </p:nvSpPr>
        <p:spPr>
          <a:xfrm>
            <a:off x="590719" y="2330505"/>
            <a:ext cx="5278066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1280 nozzles × 95 pressure levels = 121,600 labeled waveform instances for the main sweep</a:t>
            </a:r>
            <a:endParaRPr lang="en-US" altLang="en-US" sz="2000" dirty="0"/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079" name="Rectangle 107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1" name="Rectangle 108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704ED6-2026-6290-7761-3E5FBA6B3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3" r="25099" b="-2"/>
          <a:stretch>
            <a:fillRect/>
          </a:stretch>
        </p:blipFill>
        <p:spPr>
          <a:xfrm>
            <a:off x="7140641" y="581892"/>
            <a:ext cx="4282996" cy="2518756"/>
          </a:xfrm>
          <a:prstGeom prst="rect">
            <a:avLst/>
          </a:prstGeom>
        </p:spPr>
      </p:pic>
      <p:sp>
        <p:nvSpPr>
          <p:cNvPr id="1083" name="Rectangle 1082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1A6CBA-8170-DD60-401B-4AA467B89F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129"/>
          <a:stretch>
            <a:fillRect/>
          </a:stretch>
        </p:blipFill>
        <p:spPr>
          <a:xfrm rot="16200000">
            <a:off x="8021829" y="2825767"/>
            <a:ext cx="2518756" cy="428300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B5720-021C-17D0-73C6-A0AB60C87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AF57950-6F09-44D1-B535-8938A08DFA2B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B23E605-8CFA-E7C1-1DF5-9046303228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066" y="2031101"/>
            <a:ext cx="4282984" cy="35119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285750" lvl="0" indent="-28575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233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69AC14-F82E-FC32-605F-54EDDC16B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0" name="Rectangle 1079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11B03B-0B2B-2135-01AC-C0A13559D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dirty="0"/>
              <a:t>We keep the informative part only</a:t>
            </a:r>
            <a:endParaRPr lang="en-US" sz="3700" dirty="0"/>
          </a:p>
        </p:txBody>
      </p:sp>
      <p:grpSp>
        <p:nvGrpSpPr>
          <p:cNvPr id="1082" name="Group 108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083" name="Rectangle 108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4" name="Rectangle 108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86" name="Rectangle 108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038F51-DF1C-44D9-27FF-343488001C91}"/>
              </a:ext>
            </a:extLst>
          </p:cNvPr>
          <p:cNvSpPr txBox="1"/>
          <p:nvPr/>
        </p:nvSpPr>
        <p:spPr>
          <a:xfrm>
            <a:off x="590719" y="2330505"/>
            <a:ext cx="5278066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First 35-time sample discarded:</a:t>
            </a: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2000" dirty="0"/>
              <a:t>Correspond to the saturated state after the actuation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088" name="Rectangle 108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0" name="Rectangle 108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2" name="Rectangle 1091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CCB822-5F97-3A81-A30D-440AB6C15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321" y="997725"/>
            <a:ext cx="4395569" cy="16703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CD4AF-8E57-6926-231C-958B87E4A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AF57950-6F09-44D1-B535-8938A08DFA2B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A540014-998B-7353-9A4A-A4BECD6F0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066" y="2031101"/>
            <a:ext cx="4282984" cy="35119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285750" lvl="0" indent="-28575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7C624D-4537-276B-6A38-866899468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714" y="4131760"/>
            <a:ext cx="4397433" cy="167102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252FF84-4DB4-A598-1D84-6C2D65C4812F}"/>
              </a:ext>
            </a:extLst>
          </p:cNvPr>
          <p:cNvCxnSpPr>
            <a:cxnSpLocks/>
          </p:cNvCxnSpPr>
          <p:nvPr/>
        </p:nvCxnSpPr>
        <p:spPr>
          <a:xfrm flipH="1">
            <a:off x="7384026" y="1756944"/>
            <a:ext cx="1076686" cy="25633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760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9734BC-DA7B-8B1F-EAD0-B511E4989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6" name="Rectangle 2085">
            <a:extLst>
              <a:ext uri="{FF2B5EF4-FFF2-40B4-BE49-F238E27FC236}">
                <a16:creationId xmlns:a16="http://schemas.microsoft.com/office/drawing/2014/main" id="{922F19F4-FE70-43DC-856F-2CE5F521D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88" name="Group 2087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089" name="Rectangle 2088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0" name="Rectangle 2089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1" name="Rectangle 2090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93" name="Rectangle 209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7F8776-C7DB-D6AA-87BA-F7A118B0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4928291" cy="1035781"/>
          </a:xfrm>
        </p:spPr>
        <p:txBody>
          <a:bodyPr anchor="ctr">
            <a:normAutofit/>
          </a:bodyPr>
          <a:lstStyle/>
          <a:p>
            <a:r>
              <a:rPr lang="en-GB" sz="3300"/>
              <a:t>Compact, interpretable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1">
                <a:extLst>
                  <a:ext uri="{FF2B5EF4-FFF2-40B4-BE49-F238E27FC236}">
                    <a16:creationId xmlns:a16="http://schemas.microsoft.com/office/drawing/2014/main" id="{684CEE6A-C832-EF86-8D7E-BA3A009B79D4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1045029" y="2524721"/>
                <a:ext cx="4991629" cy="3677123"/>
              </a:xfrm>
              <a:prstGeom prst="rect">
                <a:avLst/>
              </a:prstGeom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lIns="91440" tIns="45720" rIns="91440" bIns="45720" numCol="1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fr-CH" sz="1800" i="1">
                              <a:latin typeface="Cambria Math" panose="02040503050406030204" pitchFamily="18" charset="0"/>
                            </a:rPr>
                            <m:t>𝑝𝑖𝑒𝑧𝑜</m:t>
                          </m:r>
                        </m:sub>
                      </m:sSub>
                      <m:d>
                        <m:d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H" sz="18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CH" sz="1800" i="1">
                          <a:latin typeface="Cambria Math" panose="02040503050406030204" pitchFamily="18" charset="0"/>
                        </a:rPr>
                        <m:t>    ∙      </m:t>
                      </m:r>
                      <m:sSup>
                        <m:sSupPr>
                          <m:ctrlPr>
                            <a:rPr lang="fr-CH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H" sz="1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fr-CH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CH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CH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den>
                          </m:f>
                        </m:sup>
                      </m:sSup>
                      <m:r>
                        <a:rPr lang="fr-CH" sz="1800" i="1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fr-CH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fr-CH" sz="1800" i="1">
                          <a:latin typeface="Cambria Math" panose="02040503050406030204" pitchFamily="18" charset="0"/>
                        </a:rPr>
                        <m:t>    </m:t>
                      </m:r>
                      <m:func>
                        <m:funcPr>
                          <m:ctrlPr>
                            <a:rPr lang="fr-CH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CH" sz="1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fr-CH" sz="1800" i="1">
                              <a:latin typeface="Cambria Math" panose="02040503050406030204" pitchFamily="18" charset="0"/>
                            </a:rPr>
                            <m:t>(2</m:t>
                          </m:r>
                          <m:r>
                            <a:rPr lang="el-GR" sz="1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func>
                      <m:r>
                        <a:rPr lang="fr-CH" sz="1800" i="1">
                          <a:latin typeface="Cambria Math" panose="02040503050406030204" pitchFamily="18" charset="0"/>
                        </a:rPr>
                        <m:t>𝑓𝑡</m:t>
                      </m:r>
                      <m:r>
                        <a:rPr lang="fr-CH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1800" i="1">
                          <a:latin typeface="Cambria Math" panose="02040503050406030204" pitchFamily="18" charset="0"/>
                        </a:rPr>
                        <m:t>ϕ</m:t>
                      </m:r>
                      <m:r>
                        <a:rPr lang="fr-CH" sz="1800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fr-CH" sz="18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CH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CH" sz="18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fr-CH" sz="18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H" sz="18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r-CH" sz="1800" dirty="0"/>
              </a:p>
              <a:p>
                <a:pPr marL="0" indent="0">
                  <a:buNone/>
                </a:pPr>
                <a:endParaRPr lang="fr-CH" sz="1800" dirty="0"/>
              </a:p>
              <a:p>
                <a:pPr eaLnBrk="0" fontAlgn="base" hangingPunct="0"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fr-CH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6 </a:t>
                </a:r>
                <a:r>
                  <a:rPr lang="fr-CH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fitted</a:t>
                </a:r>
                <a:r>
                  <a:rPr lang="fr-CH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fr-CH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parameters</a:t>
                </a:r>
                <a:r>
                  <a:rPr lang="fr-CH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0" indent="0" algn="ctr" eaLnBrk="0" fontAlgn="base" hangingPunct="0">
                  <a:spcBef>
                    <a:spcPct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sepChr m:val=",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5" name="Rectangle 1">
                <a:extLst>
                  <a:ext uri="{FF2B5EF4-FFF2-40B4-BE49-F238E27FC236}">
                    <a16:creationId xmlns:a16="http://schemas.microsoft.com/office/drawing/2014/main" id="{684CEE6A-C832-EF86-8D7E-BA3A009B79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1045029" y="2524721"/>
                <a:ext cx="4991629" cy="3677123"/>
              </a:xfrm>
              <a:prstGeom prst="rect">
                <a:avLst/>
              </a:prstGeom>
              <a:blipFill>
                <a:blip r:embed="rId2"/>
                <a:stretch>
                  <a:fillRect l="-733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5" name="Rectangle 2094">
            <a:extLst>
              <a:ext uri="{FF2B5EF4-FFF2-40B4-BE49-F238E27FC236}">
                <a16:creationId xmlns:a16="http://schemas.microsoft.com/office/drawing/2014/main" id="{395ECC94-3D5E-46A7-A7A1-DE807E156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8" y="658367"/>
            <a:ext cx="4719382" cy="2679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A2E408-4D6B-2686-27B2-076DA8A0D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110" y="841905"/>
            <a:ext cx="4137817" cy="2317178"/>
          </a:xfrm>
          <a:prstGeom prst="rect">
            <a:avLst/>
          </a:prstGeom>
        </p:spPr>
      </p:pic>
      <p:sp>
        <p:nvSpPr>
          <p:cNvPr id="2097" name="Rectangle 2096">
            <a:extLst>
              <a:ext uri="{FF2B5EF4-FFF2-40B4-BE49-F238E27FC236}">
                <a16:creationId xmlns:a16="http://schemas.microsoft.com/office/drawing/2014/main" id="{7E549738-9961-462D-81B7-4A7A44691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8" y="3530966"/>
            <a:ext cx="4719382" cy="2679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8EE293-E1D5-8C19-60CF-EBBB479221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066" y="3920331"/>
            <a:ext cx="4305905" cy="1883834"/>
          </a:xfrm>
          <a:prstGeom prst="rect">
            <a:avLst/>
          </a:prstGeom>
        </p:spPr>
      </p:pic>
      <p:cxnSp>
        <p:nvCxnSpPr>
          <p:cNvPr id="2099" name="Straight Connector 2098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3F242-A3C1-934E-2E2D-EEC16941F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F57950-6F09-44D1-B535-8938A08DFA2B}" type="slidenum">
              <a:rPr lang="en-GB" smtClean="0"/>
              <a:pPr>
                <a:spcAft>
                  <a:spcPts val="600"/>
                </a:spcAft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164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E232A4-AAFC-CDBF-F2D2-2D895210F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6" name="Rectangle 2085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88" name="Group 2087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089" name="Rectangle 2088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0" name="Rectangle 2089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92" name="Rectangle 2091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7F52BE-A476-E3F7-F36E-0D6087D01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anchor="b">
            <a:normAutofit/>
          </a:bodyPr>
          <a:lstStyle/>
          <a:p>
            <a:r>
              <a:rPr lang="en-GB" sz="3700" dirty="0"/>
              <a:t>Robust fitting in 3 steps</a:t>
            </a:r>
          </a:p>
        </p:txBody>
      </p:sp>
      <p:sp>
        <p:nvSpPr>
          <p:cNvPr id="2094" name="Rectangle 2093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3F44EDB-E053-A9ED-6AF0-A04E452BE6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55715" y="2508105"/>
            <a:ext cx="5040285" cy="363249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en-US" sz="2000" dirty="0">
                <a:latin typeface="Arial" panose="020B0604020202020204" pitchFamily="34" charset="0"/>
              </a:rPr>
              <a:t>Initial parameters estimates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en-US" sz="2000" dirty="0">
                <a:latin typeface="Arial" panose="020B0604020202020204" pitchFamily="34" charset="0"/>
              </a:rPr>
              <a:t>Windowed least-square error fitting + overlap-add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en-US" sz="2000" dirty="0">
                <a:latin typeface="Arial" panose="020B0604020202020204" pitchFamily="34" charset="0"/>
              </a:rPr>
              <a:t>Weighted average parameters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DA7F68-E83E-035C-BCD5-DC7CC9AC7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667" y="984050"/>
            <a:ext cx="4389120" cy="21616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2306C7-B997-830A-DB7F-F39FBC7D5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667" y="3801299"/>
            <a:ext cx="4389120" cy="212872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D0AA6C-5D31-BA1C-DABD-8E9FDE02E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F57950-6F09-44D1-B535-8938A08DFA2B}" type="slidenum">
              <a:rPr lang="en-GB" smtClean="0"/>
              <a:pPr>
                <a:spcAft>
                  <a:spcPts val="600"/>
                </a:spcAft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2222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5EA461-2BB6-0775-55B4-EE91BA2E0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34" name="Rectangle 3133">
            <a:extLst>
              <a:ext uri="{FF2B5EF4-FFF2-40B4-BE49-F238E27FC236}">
                <a16:creationId xmlns:a16="http://schemas.microsoft.com/office/drawing/2014/main" id="{E0CADEDE-FB86-DC70-C289-98B910DF4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36" name="Group 3135">
            <a:extLst>
              <a:ext uri="{FF2B5EF4-FFF2-40B4-BE49-F238E27FC236}">
                <a16:creationId xmlns:a16="http://schemas.microsoft.com/office/drawing/2014/main" id="{96CB75C0-3CFF-43FC-1B87-B4F0E4016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3137" name="Straight Connector 3136">
              <a:extLst>
                <a:ext uri="{FF2B5EF4-FFF2-40B4-BE49-F238E27FC236}">
                  <a16:creationId xmlns:a16="http://schemas.microsoft.com/office/drawing/2014/main" id="{92091C38-E8B6-AAB1-CB05-A6356CD59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38" name="Rectangle 3137">
              <a:extLst>
                <a:ext uri="{FF2B5EF4-FFF2-40B4-BE49-F238E27FC236}">
                  <a16:creationId xmlns:a16="http://schemas.microsoft.com/office/drawing/2014/main" id="{45A3DF2B-1B4F-2429-DB99-00FCE93C3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40" name="Rectangle 3139">
            <a:extLst>
              <a:ext uri="{FF2B5EF4-FFF2-40B4-BE49-F238E27FC236}">
                <a16:creationId xmlns:a16="http://schemas.microsoft.com/office/drawing/2014/main" id="{0B98EA06-E5F0-1B43-E133-E192D812D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817516-C3F7-8874-FB46-8AD810B1D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232" y="3941205"/>
            <a:ext cx="10071536" cy="9297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Fitting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2D37F1-0E77-9CE2-DC9E-4D16F699D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AF57950-6F09-44D1-B535-8938A08DFA2B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0C5B61-B74E-5CEB-46CC-E274AE07B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45" y="1214816"/>
            <a:ext cx="4950496" cy="23960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3A26AA-1145-8AE4-2691-FB4D4413D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048" y="1214816"/>
            <a:ext cx="5064357" cy="239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75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F31309-1CF2-2C1A-779C-4848F59C9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6" name="Rectangle 2085">
            <a:extLst>
              <a:ext uri="{FF2B5EF4-FFF2-40B4-BE49-F238E27FC236}">
                <a16:creationId xmlns:a16="http://schemas.microsoft.com/office/drawing/2014/main" id="{6ECA6DCB-B7E1-40A9-9524-540C6DA40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220A4-C825-DF1D-E602-162824D7D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fr-CH" sz="4000" dirty="0" err="1"/>
              <a:t>Parameters</a:t>
            </a:r>
            <a:r>
              <a:rPr lang="fr-CH" sz="4000" dirty="0"/>
              <a:t> </a:t>
            </a:r>
            <a:r>
              <a:rPr lang="fr-CH" sz="4000" dirty="0" err="1"/>
              <a:t>overview</a:t>
            </a:r>
            <a:endParaRPr lang="en-GB" sz="4000" dirty="0"/>
          </a:p>
        </p:txBody>
      </p:sp>
      <p:grpSp>
        <p:nvGrpSpPr>
          <p:cNvPr id="2088" name="Group 2087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089" name="Rectangle 208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0" name="Rectangle 208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92" name="Rectangle 2091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1">
                <a:extLst>
                  <a:ext uri="{FF2B5EF4-FFF2-40B4-BE49-F238E27FC236}">
                    <a16:creationId xmlns:a16="http://schemas.microsoft.com/office/drawing/2014/main" id="{C7FE7FFC-A56E-6918-D38E-FD2F1634F205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590719" y="2330505"/>
                <a:ext cx="5278066" cy="3979585"/>
              </a:xfrm>
              <a:prstGeom prst="rect">
                <a:avLst/>
              </a:prstGeom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lIns="91440" tIns="45720" rIns="91440" bIns="45720" numCol="1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fr-CH" sz="20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</a:rPr>
                      <m:t>ϕ</m:t>
                    </m:r>
                  </m:oMath>
                </a14:m>
                <a:r>
                  <a:rPr lang="en-GB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fluctuates the most at extremities.</a:t>
                </a:r>
                <a:endParaRPr kumimoji="0" lang="en-US" altLang="en-US" sz="200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1">
                <a:extLst>
                  <a:ext uri="{FF2B5EF4-FFF2-40B4-BE49-F238E27FC236}">
                    <a16:creationId xmlns:a16="http://schemas.microsoft.com/office/drawing/2014/main" id="{C7FE7FFC-A56E-6918-D38E-FD2F1634F2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590719" y="2330505"/>
                <a:ext cx="5278066" cy="3979585"/>
              </a:xfrm>
              <a:prstGeom prst="rect">
                <a:avLst/>
              </a:prstGeom>
              <a:blipFill>
                <a:blip r:embed="rId2"/>
                <a:stretch>
                  <a:fillRect l="-1039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4" name="Rectangle 2093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6" name="Rectangle 209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7CFD1-B762-5146-5DA3-A7E1183F2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F57950-6F09-44D1-B535-8938A08DFA2B}" type="slidenum">
              <a:rPr lang="en-GB" smtClean="0"/>
              <a:pPr>
                <a:spcAft>
                  <a:spcPts val="600"/>
                </a:spcAft>
              </a:pPr>
              <a:t>17</a:t>
            </a:fld>
            <a:endParaRPr lang="en-GB"/>
          </a:p>
        </p:txBody>
      </p:sp>
      <p:sp>
        <p:nvSpPr>
          <p:cNvPr id="2098" name="Rectangle 2097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52EB06-E5CE-B09A-4977-7A47DB1124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1893" t="-12707" r="173" b="3"/>
          <a:stretch>
            <a:fillRect/>
          </a:stretch>
        </p:blipFill>
        <p:spPr>
          <a:xfrm>
            <a:off x="6459504" y="3638481"/>
            <a:ext cx="5069515" cy="25187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22AF3F-738E-0FAB-E6A1-957E00AC5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423" y="758402"/>
            <a:ext cx="4397433" cy="216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116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9F7390-D58C-2744-C79E-097BF27CA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9" name="Rectangle 2068">
            <a:extLst>
              <a:ext uri="{FF2B5EF4-FFF2-40B4-BE49-F238E27FC236}">
                <a16:creationId xmlns:a16="http://schemas.microsoft.com/office/drawing/2014/main" id="{A4C70A24-C700-7672-57FD-E00D251C1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C27511-10EA-77B0-AD46-22A822E85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 fontScale="90000"/>
          </a:bodyPr>
          <a:lstStyle/>
          <a:p>
            <a:r>
              <a:rPr lang="en-GB" sz="4000" dirty="0"/>
              <a:t>Defects concentrate at extremities</a:t>
            </a:r>
          </a:p>
        </p:txBody>
      </p:sp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602BF98E-699A-3381-2380-9C34F44D2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072" name="Rectangle 2071">
              <a:extLst>
                <a:ext uri="{FF2B5EF4-FFF2-40B4-BE49-F238E27FC236}">
                  <a16:creationId xmlns:a16="http://schemas.microsoft.com/office/drawing/2014/main" id="{4D75F95A-D76C-8884-93A8-89466A75C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3" name="Rectangle 2072">
              <a:extLst>
                <a:ext uri="{FF2B5EF4-FFF2-40B4-BE49-F238E27FC236}">
                  <a16:creationId xmlns:a16="http://schemas.microsoft.com/office/drawing/2014/main" id="{46383BE8-73CB-94C0-1686-B280A07A3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75" name="Rectangle 2074">
            <a:extLst>
              <a:ext uri="{FF2B5EF4-FFF2-40B4-BE49-F238E27FC236}">
                <a16:creationId xmlns:a16="http://schemas.microsoft.com/office/drawing/2014/main" id="{FB8A60CC-496F-85C5-7203-CDEF19463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E134FEE6-D7B7-B251-76CA-DB0C01CD70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9470819"/>
              </p:ext>
            </p:extLst>
          </p:nvPr>
        </p:nvGraphicFramePr>
        <p:xfrm>
          <a:off x="416296" y="2804978"/>
          <a:ext cx="5625935" cy="1247408"/>
        </p:xfrm>
        <a:graphic>
          <a:graphicData uri="http://schemas.openxmlformats.org/drawingml/2006/table">
            <a:tbl>
              <a:tblPr/>
              <a:tblGrid>
                <a:gridCol w="1268691">
                  <a:extLst>
                    <a:ext uri="{9D8B030D-6E8A-4147-A177-3AD203B41FA5}">
                      <a16:colId xmlns:a16="http://schemas.microsoft.com/office/drawing/2014/main" val="1100026030"/>
                    </a:ext>
                  </a:extLst>
                </a:gridCol>
                <a:gridCol w="785669">
                  <a:extLst>
                    <a:ext uri="{9D8B030D-6E8A-4147-A177-3AD203B41FA5}">
                      <a16:colId xmlns:a16="http://schemas.microsoft.com/office/drawing/2014/main" val="2016327950"/>
                    </a:ext>
                  </a:extLst>
                </a:gridCol>
                <a:gridCol w="1190525">
                  <a:extLst>
                    <a:ext uri="{9D8B030D-6E8A-4147-A177-3AD203B41FA5}">
                      <a16:colId xmlns:a16="http://schemas.microsoft.com/office/drawing/2014/main" val="3512389592"/>
                    </a:ext>
                  </a:extLst>
                </a:gridCol>
                <a:gridCol w="1190525">
                  <a:extLst>
                    <a:ext uri="{9D8B030D-6E8A-4147-A177-3AD203B41FA5}">
                      <a16:colId xmlns:a16="http://schemas.microsoft.com/office/drawing/2014/main" val="1498560742"/>
                    </a:ext>
                  </a:extLst>
                </a:gridCol>
                <a:gridCol w="1190525">
                  <a:extLst>
                    <a:ext uri="{9D8B030D-6E8A-4147-A177-3AD203B41FA5}">
                      <a16:colId xmlns:a16="http://schemas.microsoft.com/office/drawing/2014/main" val="4106621926"/>
                    </a:ext>
                  </a:extLst>
                </a:gridCol>
              </a:tblGrid>
              <a:tr h="28533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100" b="1" dirty="0"/>
                        <a:t>Dataset</a:t>
                      </a:r>
                    </a:p>
                  </a:txBody>
                  <a:tcPr marL="55659" marR="55659" marT="27830" marB="278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100" b="1" dirty="0"/>
                        <a:t>Jetting</a:t>
                      </a:r>
                    </a:p>
                  </a:txBody>
                  <a:tcPr marL="55659" marR="55659" marT="27830" marB="278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100" b="1" dirty="0"/>
                        <a:t>Non-jetting</a:t>
                      </a:r>
                    </a:p>
                  </a:txBody>
                  <a:tcPr marL="55659" marR="55659" marT="27830" marB="278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100" b="1" dirty="0"/>
                        <a:t>Intermittent</a:t>
                      </a:r>
                    </a:p>
                  </a:txBody>
                  <a:tcPr marL="55659" marR="55659" marT="27830" marB="278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100" b="1" dirty="0"/>
                        <a:t>Deviated</a:t>
                      </a:r>
                    </a:p>
                  </a:txBody>
                  <a:tcPr marL="55659" marR="55659" marT="27830" marB="278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574827"/>
                  </a:ext>
                </a:extLst>
              </a:tr>
              <a:tr h="4642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100" b="1" dirty="0"/>
                        <a:t>Lowering rep. 1</a:t>
                      </a:r>
                    </a:p>
                  </a:txBody>
                  <a:tcPr marL="55659" marR="55659" marT="27830" marB="278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100"/>
                        <a:t>117,375</a:t>
                      </a:r>
                    </a:p>
                  </a:txBody>
                  <a:tcPr marL="55659" marR="55659" marT="27830" marB="278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100" dirty="0"/>
                        <a:t>2,938</a:t>
                      </a:r>
                    </a:p>
                  </a:txBody>
                  <a:tcPr marL="55659" marR="55659" marT="27830" marB="278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100"/>
                        <a:t>507</a:t>
                      </a:r>
                    </a:p>
                  </a:txBody>
                  <a:tcPr marL="55659" marR="55659" marT="27830" marB="278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100" dirty="0"/>
                        <a:t>777</a:t>
                      </a:r>
                    </a:p>
                  </a:txBody>
                  <a:tcPr marL="55659" marR="55659" marT="27830" marB="278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7943642"/>
                  </a:ext>
                </a:extLst>
              </a:tr>
              <a:tr h="4978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100" b="1" dirty="0"/>
                        <a:t>Increasing rep. 1</a:t>
                      </a:r>
                    </a:p>
                  </a:txBody>
                  <a:tcPr marL="55659" marR="55659" marT="27830" marB="278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100"/>
                        <a:t>12,506</a:t>
                      </a:r>
                    </a:p>
                  </a:txBody>
                  <a:tcPr marL="55659" marR="55659" marT="27830" marB="278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100"/>
                        <a:t>1,173</a:t>
                      </a:r>
                    </a:p>
                  </a:txBody>
                  <a:tcPr marL="55659" marR="55659" marT="27830" marB="278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100"/>
                        <a:t>13</a:t>
                      </a:r>
                    </a:p>
                  </a:txBody>
                  <a:tcPr marL="55659" marR="55659" marT="27830" marB="278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100" dirty="0"/>
                        <a:t>353</a:t>
                      </a:r>
                    </a:p>
                  </a:txBody>
                  <a:tcPr marL="55659" marR="55659" marT="27830" marB="278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981266"/>
                  </a:ext>
                </a:extLst>
              </a:tr>
            </a:tbl>
          </a:graphicData>
        </a:graphic>
      </p:graphicFrame>
      <p:sp>
        <p:nvSpPr>
          <p:cNvPr id="2077" name="Rectangle 2076">
            <a:extLst>
              <a:ext uri="{FF2B5EF4-FFF2-40B4-BE49-F238E27FC236}">
                <a16:creationId xmlns:a16="http://schemas.microsoft.com/office/drawing/2014/main" id="{2392341A-0431-606D-7593-E2ACD9331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9" name="Rectangle 2078">
            <a:extLst>
              <a:ext uri="{FF2B5EF4-FFF2-40B4-BE49-F238E27FC236}">
                <a16:creationId xmlns:a16="http://schemas.microsoft.com/office/drawing/2014/main" id="{916E1B50-98E0-3BF7-D7F6-7946F0B98B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1" name="Rectangle 2080">
            <a:extLst>
              <a:ext uri="{FF2B5EF4-FFF2-40B4-BE49-F238E27FC236}">
                <a16:creationId xmlns:a16="http://schemas.microsoft.com/office/drawing/2014/main" id="{90FF7C1E-556C-6535-1545-99F01405E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97FD03-E133-2A81-921D-8A59BDD3E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F57950-6F09-44D1-B535-8938A08DFA2B}" type="slidenum">
              <a:rPr lang="en-GB" smtClean="0"/>
              <a:pPr>
                <a:spcAft>
                  <a:spcPts val="600"/>
                </a:spcAft>
              </a:pPr>
              <a:t>18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A3DFF8-DB83-AE60-2606-02B02B838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850" y="575792"/>
            <a:ext cx="5434939" cy="26864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38E763-58D3-622C-7F68-0EAEDE390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977" y="3499379"/>
            <a:ext cx="5475812" cy="270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417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E3CF98-FCED-38B9-DD37-E1B2BCA85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9" name="Rectangle 2068">
            <a:extLst>
              <a:ext uri="{FF2B5EF4-FFF2-40B4-BE49-F238E27FC236}">
                <a16:creationId xmlns:a16="http://schemas.microsoft.com/office/drawing/2014/main" id="{F6AD0463-1803-E7B9-DC25-15E452A3E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21B277-62B0-94EC-6F80-E7B3DC880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 fontScale="90000"/>
          </a:bodyPr>
          <a:lstStyle/>
          <a:p>
            <a:r>
              <a:rPr lang="en-GB" sz="4000" dirty="0"/>
              <a:t>Parameters in function of labels</a:t>
            </a:r>
          </a:p>
        </p:txBody>
      </p:sp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49F64B2C-8EF5-91F2-BEC9-83F42F9AD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072" name="Rectangle 2071">
              <a:extLst>
                <a:ext uri="{FF2B5EF4-FFF2-40B4-BE49-F238E27FC236}">
                  <a16:creationId xmlns:a16="http://schemas.microsoft.com/office/drawing/2014/main" id="{EF5A5E71-2ECC-CB03-7F5B-CF645E346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3" name="Rectangle 2072">
              <a:extLst>
                <a:ext uri="{FF2B5EF4-FFF2-40B4-BE49-F238E27FC236}">
                  <a16:creationId xmlns:a16="http://schemas.microsoft.com/office/drawing/2014/main" id="{166F3106-BEE1-0B24-E735-133148568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75" name="Rectangle 2074">
            <a:extLst>
              <a:ext uri="{FF2B5EF4-FFF2-40B4-BE49-F238E27FC236}">
                <a16:creationId xmlns:a16="http://schemas.microsoft.com/office/drawing/2014/main" id="{FDD56D6D-A58B-380E-F900-A2B9264D2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7" name="Rectangle 2076">
            <a:extLst>
              <a:ext uri="{FF2B5EF4-FFF2-40B4-BE49-F238E27FC236}">
                <a16:creationId xmlns:a16="http://schemas.microsoft.com/office/drawing/2014/main" id="{C840E7C1-0871-E8A6-DD43-E72067AB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9" name="Rectangle 2078">
            <a:extLst>
              <a:ext uri="{FF2B5EF4-FFF2-40B4-BE49-F238E27FC236}">
                <a16:creationId xmlns:a16="http://schemas.microsoft.com/office/drawing/2014/main" id="{1E6EB47E-807E-90A7-3760-5D95C2659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1" name="Rectangle 2080">
            <a:extLst>
              <a:ext uri="{FF2B5EF4-FFF2-40B4-BE49-F238E27FC236}">
                <a16:creationId xmlns:a16="http://schemas.microsoft.com/office/drawing/2014/main" id="{9C834FCD-7C2C-0A65-36C3-E9BCE009A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0B531-AB4B-6404-96FA-6C9EC321D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F57950-6F09-44D1-B535-8938A08DFA2B}" type="slidenum">
              <a:rPr lang="en-GB" smtClean="0"/>
              <a:pPr>
                <a:spcAft>
                  <a:spcPts val="600"/>
                </a:spcAft>
              </a:pPr>
              <a:t>19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F44932-52C6-BB6E-45B6-08D70494A1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r="18663"/>
          <a:stretch>
            <a:fillRect/>
          </a:stretch>
        </p:blipFill>
        <p:spPr>
          <a:xfrm>
            <a:off x="7739263" y="588351"/>
            <a:ext cx="3291613" cy="24888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188769-A6A4-8CB9-8AA7-5D26A535F8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" r="18389" b="1749"/>
          <a:stretch>
            <a:fillRect/>
          </a:stretch>
        </p:blipFill>
        <p:spPr>
          <a:xfrm>
            <a:off x="7704268" y="3511938"/>
            <a:ext cx="3361602" cy="2488829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4E101177-8686-A607-F936-A5C30CBECBC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90719" y="2330505"/>
            <a:ext cx="5278066" cy="39795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Boxplot midline represents the median.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GB" altLang="en-US" sz="20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Large difference between “J</a:t>
            </a:r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etting</a:t>
            </a:r>
            <a:r>
              <a:rPr kumimoji="0" lang="en-GB" altLang="en-US" sz="20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” and “Non-jetting”</a:t>
            </a:r>
            <a:endParaRPr kumimoji="0" lang="en-US" altLang="en-US" sz="200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520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07B8B7-2C98-4742-C614-50583D213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6CAECC7-101F-6C3B-73CB-488B801E1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A2B296-B4F9-931F-540E-431FFBEB1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D5661FA-D477-0331-7ECD-2C02E4941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79D3A1-B18A-8267-EE2A-AA32AB8A0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1A35120-20B1-CBC5-F883-37C31C7EB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7AC75314-E9CD-E537-076D-FDD19821C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89F04D-0C32-962B-2578-433872C56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Agenda</a:t>
            </a:r>
            <a:endParaRPr lang="en-GB" sz="4800" dirty="0"/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570BFA80-5B4E-95A3-C265-88D957F3B8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7431867"/>
              </p:ext>
            </p:extLst>
          </p:nvPr>
        </p:nvGraphicFramePr>
        <p:xfrm>
          <a:off x="1045028" y="3017522"/>
          <a:ext cx="9941319" cy="3124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7BF2016-B2F1-CDD2-7C88-5A2167295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B37EE-6379-CF14-9B5D-44B47FAC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F57950-6F09-44D1-B535-8938A08DFA2B}" type="slidenum">
              <a:rPr lang="en-GB" smtClean="0"/>
              <a:pPr>
                <a:spcAft>
                  <a:spcPts val="600"/>
                </a:spcAft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0862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464632-14D7-FA07-2264-1473E73E5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9" name="Rectangle 2068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D7AC4-16F7-A343-EA41-0FADE7037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en-US" sz="4000" dirty="0"/>
              <a:t>Binary labels for learning</a:t>
            </a:r>
            <a:endParaRPr lang="en-GB" sz="4000" dirty="0"/>
          </a:p>
        </p:txBody>
      </p:sp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072" name="Rectangle 207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3" name="Rectangle 207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75" name="Rectangle 207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4564C03-F315-CC2A-22A4-FF2EBA349A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90718" y="2330505"/>
            <a:ext cx="5505275" cy="39795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lang="en-GB" sz="2000" b="1" dirty="0"/>
              <a:t>Intermittent/deviated are unstable across steps.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lang="en-GB" sz="2000" dirty="0"/>
              <a:t>We focus on the most reliable target: </a:t>
            </a:r>
            <a:r>
              <a:rPr lang="en-GB" sz="2000" u="sng" dirty="0"/>
              <a:t>Jetting</a:t>
            </a:r>
            <a:r>
              <a:rPr lang="en-GB" sz="2000" dirty="0"/>
              <a:t> vs </a:t>
            </a:r>
            <a:r>
              <a:rPr lang="en-GB" sz="2000" u="sng" dirty="0"/>
              <a:t>Non-jetting</a:t>
            </a:r>
            <a:r>
              <a:rPr lang="en-GB" sz="2000" dirty="0"/>
              <a:t>.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77" name="Rectangle 207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9" name="Rectangle 207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1" name="Rectangle 2080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1EEA30-97B5-B3A7-00CE-6EE782F5A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F57950-6F09-44D1-B535-8938A08DFA2B}" type="slidenum">
              <a:rPr lang="en-GB" smtClean="0"/>
              <a:pPr>
                <a:spcAft>
                  <a:spcPts val="600"/>
                </a:spcAft>
              </a:pPr>
              <a:t>20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7ED7B7-F825-CFAC-19C4-3246212A4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399" y="943122"/>
            <a:ext cx="4827776" cy="18904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CC1B97-B29D-CB73-D367-350F2BCD7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199" y="3866709"/>
            <a:ext cx="4849976" cy="189044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5BA3250-9287-C0A5-212B-493EB3A1F783}"/>
              </a:ext>
            </a:extLst>
          </p:cNvPr>
          <p:cNvCxnSpPr>
            <a:cxnSpLocks/>
          </p:cNvCxnSpPr>
          <p:nvPr/>
        </p:nvCxnSpPr>
        <p:spPr>
          <a:xfrm>
            <a:off x="7381875" y="1314450"/>
            <a:ext cx="0" cy="28670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539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9A44F0-9A7A-5346-55EF-A98D895EB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20C3BC9C-2786-0D22-8513-5E20BF146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FFD83700-1AF0-2CC9-CCED-0AE55AB23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7495969C-1622-96A0-D52A-6E24A2C61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1" name="Rectangle 1050">
              <a:extLst>
                <a:ext uri="{FF2B5EF4-FFF2-40B4-BE49-F238E27FC236}">
                  <a16:creationId xmlns:a16="http://schemas.microsoft.com/office/drawing/2014/main" id="{19AE0F30-9FD3-32D2-30B8-D4E5757E8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2" name="Rectangle 1051">
              <a:extLst>
                <a:ext uri="{FF2B5EF4-FFF2-40B4-BE49-F238E27FC236}">
                  <a16:creationId xmlns:a16="http://schemas.microsoft.com/office/drawing/2014/main" id="{16D969F8-5817-B2FA-6DE6-4C528520C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30798AAE-9AF7-8B7B-FA34-624C63BD9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8A6CBB-110C-F0AD-9A9E-D1874C173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4800" dirty="0"/>
              <a:t>Experiments &amp; results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BC0861A-9F13-9A65-7A36-FCDD9F8A5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028" y="3017522"/>
            <a:ext cx="9941319" cy="31246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</a:rPr>
              <a:t>3 tasks:</a:t>
            </a: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lang="it-IT" sz="2400" b="1" dirty="0"/>
              <a:t>Classification:</a:t>
            </a:r>
            <a:r>
              <a:rPr lang="it-IT" sz="2400" dirty="0"/>
              <a:t> jetting vs non-jetting per (nozzle, pressure)</a:t>
            </a: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lang="it-IT" sz="2400" b="1" dirty="0"/>
              <a:t>Pressure regression:</a:t>
            </a:r>
            <a:r>
              <a:rPr lang="it-IT" sz="2400" dirty="0"/>
              <a:t> predict pressure with parameters.</a:t>
            </a:r>
            <a:endParaRPr lang="it-IT" sz="2400" b="1" dirty="0"/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lang="en-GB" sz="2400" b="1" dirty="0"/>
              <a:t>Predictive maintenance:</a:t>
            </a:r>
            <a:r>
              <a:rPr lang="en-GB" sz="2400" dirty="0"/>
              <a:t> “will this nozzle flip to non-jetting later?” lead time K</a:t>
            </a:r>
            <a:endParaRPr lang="it-IT" sz="2400" dirty="0"/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EB58CC83-B775-D53A-32A1-7C809D40F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EB80A7-3820-3D23-7716-70E308EA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AF57950-6F09-44D1-B535-8938A08DFA2B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96C7946-7B9C-2943-1038-053F6CB55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066" y="2031101"/>
            <a:ext cx="4282984" cy="35119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285750" lvl="0" indent="-28575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532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3E884E-E999-A99B-966C-EAC007417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8" name="Rectangle 309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EE2584-6DF6-F69B-C022-4CAC5EAEE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Classification model</a:t>
            </a:r>
          </a:p>
        </p:txBody>
      </p:sp>
      <p:grpSp>
        <p:nvGrpSpPr>
          <p:cNvPr id="3100" name="Group 309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3101" name="Rectangle 310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2" name="Rectangle 310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04" name="Rectangle 310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A5E4E-3715-2C65-EFAB-9FB4A7F68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AF57950-6F09-44D1-B535-8938A08DFA2B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BBEF0B-5E9C-CDE4-480A-E5E2A7B09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603" y="1632651"/>
            <a:ext cx="4249693" cy="22948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83D2F7-7FA1-D315-D51E-C43EE72CC0C5}"/>
                  </a:ext>
                </a:extLst>
              </p:cNvPr>
              <p:cNvSpPr txBox="1"/>
              <p:nvPr/>
            </p:nvSpPr>
            <p:spPr>
              <a:xfrm>
                <a:off x="793660" y="2599509"/>
                <a:ext cx="10143668" cy="343553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700" b="1" dirty="0"/>
                  <a:t>Input:</a:t>
                </a:r>
                <a:r>
                  <a:rPr lang="en-US" sz="1700" dirty="0"/>
                  <a:t> fitted ring-down parameters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7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sepChr m:val=","/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e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e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e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en-US" sz="1700" dirty="0"/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700" b="1" dirty="0"/>
                  <a:t>Model used:</a:t>
                </a:r>
                <a:r>
                  <a:rPr lang="en-US" sz="1700" dirty="0"/>
                  <a:t> Histogram-based Gradient Boosting (HGB)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700" dirty="0"/>
                  <a:t>	chosen for non-linear interactions + robustness on tabular features</a:t>
                </a: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700" b="1" dirty="0"/>
                  <a:t>Splitting rule:</a:t>
                </a:r>
                <a:r>
                  <a:rPr lang="en-US" sz="1700" dirty="0"/>
                  <a:t> balanced set, group split by nozzle ID</a:t>
                </a:r>
                <a:br>
                  <a:rPr lang="en-US" sz="1700" dirty="0"/>
                </a:br>
                <a:r>
                  <a:rPr lang="en-US" sz="1700" dirty="0"/>
                  <a:t>	a nozzle never appears in both train and test (prevents leakage across pressures)</a:t>
                </a: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700" b="1" dirty="0"/>
                  <a:t>4 evaluation settings (classification):</a:t>
                </a:r>
                <a:endParaRPr lang="en-US" sz="1700" dirty="0"/>
              </a:p>
              <a:p>
                <a:pPr marL="857250" lvl="1" indent="-285750">
                  <a:lnSpc>
                    <a:spcPct val="90000"/>
                  </a:lnSpc>
                  <a:spcAft>
                    <a:spcPts val="600"/>
                  </a:spcAft>
                  <a:buFont typeface="Courier New" panose="02070309020205020404" pitchFamily="49" charset="0"/>
                  <a:buChar char="o"/>
                </a:pPr>
                <a:r>
                  <a:rPr lang="en-US" sz="1700" b="1" dirty="0"/>
                  <a:t>Held-out balanced test: </a:t>
                </a:r>
                <a:r>
                  <a:rPr lang="en-US" sz="1700" dirty="0"/>
                  <a:t>equal Jetting/Non-jetting in test</a:t>
                </a:r>
              </a:p>
              <a:p>
                <a:pPr marL="857250" lvl="1" indent="-285750">
                  <a:lnSpc>
                    <a:spcPct val="90000"/>
                  </a:lnSpc>
                  <a:spcAft>
                    <a:spcPts val="600"/>
                  </a:spcAft>
                  <a:buFont typeface="Courier New" panose="02070309020205020404" pitchFamily="49" charset="0"/>
                  <a:buChar char="o"/>
                </a:pPr>
                <a:r>
                  <a:rPr lang="en-US" sz="1700" b="1" dirty="0"/>
                  <a:t>Full test excl. train:</a:t>
                </a:r>
                <a:r>
                  <a:rPr lang="en-US" sz="1700" dirty="0"/>
                  <a:t> evaluate on the full remaining distribution (imbalanced)</a:t>
                </a:r>
              </a:p>
              <a:p>
                <a:pPr marL="857250" lvl="1" indent="-285750">
                  <a:lnSpc>
                    <a:spcPct val="90000"/>
                  </a:lnSpc>
                  <a:spcAft>
                    <a:spcPts val="600"/>
                  </a:spcAft>
                  <a:buFont typeface="Courier New" panose="02070309020205020404" pitchFamily="49" charset="0"/>
                  <a:buChar char="o"/>
                </a:pPr>
                <a:r>
                  <a:rPr lang="en-US" sz="1700" b="1" dirty="0"/>
                  <a:t>Cross-replicate transfer: </a:t>
                </a:r>
                <a:r>
                  <a:rPr lang="en-US" sz="1700" dirty="0"/>
                  <a:t>test on Lowering rep2</a:t>
                </a:r>
              </a:p>
              <a:p>
                <a:pPr marL="857250" lvl="1" indent="-285750">
                  <a:lnSpc>
                    <a:spcPct val="90000"/>
                  </a:lnSpc>
                  <a:spcAft>
                    <a:spcPts val="600"/>
                  </a:spcAft>
                  <a:buFont typeface="Courier New" panose="02070309020205020404" pitchFamily="49" charset="0"/>
                  <a:buChar char="o"/>
                </a:pPr>
                <a:r>
                  <a:rPr lang="en-US" sz="1700" b="1" dirty="0"/>
                  <a:t>Cross-sequence transfer:</a:t>
                </a:r>
                <a:r>
                  <a:rPr lang="en-US" sz="1700" dirty="0"/>
                  <a:t> test on Increasing rep1</a:t>
                </a:r>
                <a:endParaRPr lang="en-US" sz="1700" b="1" dirty="0"/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700" dirty="0"/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7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83D2F7-7FA1-D315-D51E-C43EE72CC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660" y="2599509"/>
                <a:ext cx="10143668" cy="3435531"/>
              </a:xfrm>
              <a:prstGeom prst="rect">
                <a:avLst/>
              </a:prstGeom>
              <a:blipFill>
                <a:blip r:embed="rId3"/>
                <a:stretch>
                  <a:fillRect l="-300" t="-86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F968284-6E2D-1A5B-0BA7-365661C4B5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025731"/>
              </p:ext>
            </p:extLst>
          </p:nvPr>
        </p:nvGraphicFramePr>
        <p:xfrm>
          <a:off x="7876794" y="2389218"/>
          <a:ext cx="3244885" cy="749549"/>
        </p:xfrm>
        <a:graphic>
          <a:graphicData uri="http://schemas.openxmlformats.org/drawingml/2006/table">
            <a:tbl>
              <a:tblPr/>
              <a:tblGrid>
                <a:gridCol w="1268691">
                  <a:extLst>
                    <a:ext uri="{9D8B030D-6E8A-4147-A177-3AD203B41FA5}">
                      <a16:colId xmlns:a16="http://schemas.microsoft.com/office/drawing/2014/main" val="3481677500"/>
                    </a:ext>
                  </a:extLst>
                </a:gridCol>
                <a:gridCol w="785669">
                  <a:extLst>
                    <a:ext uri="{9D8B030D-6E8A-4147-A177-3AD203B41FA5}">
                      <a16:colId xmlns:a16="http://schemas.microsoft.com/office/drawing/2014/main" val="1955294030"/>
                    </a:ext>
                  </a:extLst>
                </a:gridCol>
                <a:gridCol w="1190525">
                  <a:extLst>
                    <a:ext uri="{9D8B030D-6E8A-4147-A177-3AD203B41FA5}">
                      <a16:colId xmlns:a16="http://schemas.microsoft.com/office/drawing/2014/main" val="2010057359"/>
                    </a:ext>
                  </a:extLst>
                </a:gridCol>
              </a:tblGrid>
              <a:tr h="28533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100" b="1" dirty="0"/>
                        <a:t>Dataset</a:t>
                      </a:r>
                    </a:p>
                  </a:txBody>
                  <a:tcPr marL="55659" marR="55659" marT="27830" marB="278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100" b="1" dirty="0"/>
                        <a:t>Jetting</a:t>
                      </a:r>
                    </a:p>
                  </a:txBody>
                  <a:tcPr marL="55659" marR="55659" marT="27830" marB="278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100" b="1" dirty="0"/>
                        <a:t>Non-jetting</a:t>
                      </a:r>
                    </a:p>
                  </a:txBody>
                  <a:tcPr marL="55659" marR="55659" marT="27830" marB="278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398879"/>
                  </a:ext>
                </a:extLst>
              </a:tr>
              <a:tr h="4642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100" b="1" dirty="0"/>
                        <a:t>Lowering rep. 1</a:t>
                      </a:r>
                    </a:p>
                  </a:txBody>
                  <a:tcPr marL="55659" marR="55659" marT="27830" marB="278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100"/>
                        <a:t>117,375</a:t>
                      </a:r>
                    </a:p>
                  </a:txBody>
                  <a:tcPr marL="55659" marR="55659" marT="27830" marB="278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100" dirty="0"/>
                        <a:t>2,938</a:t>
                      </a:r>
                    </a:p>
                  </a:txBody>
                  <a:tcPr marL="55659" marR="55659" marT="27830" marB="278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1591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603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973128-2AA3-F2F7-71AD-61320CA39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8" name="Rectangle 309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9AEAC0-E536-7101-FEBD-64CA05FCC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Metrics</a:t>
            </a:r>
          </a:p>
        </p:txBody>
      </p:sp>
      <p:grpSp>
        <p:nvGrpSpPr>
          <p:cNvPr id="3100" name="Group 309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3101" name="Rectangle 310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2" name="Rectangle 310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04" name="Rectangle 310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43C626-F83A-FECD-EBEE-822FBB6CBF91}"/>
                  </a:ext>
                </a:extLst>
              </p:cNvPr>
              <p:cNvSpPr txBox="1"/>
              <p:nvPr/>
            </p:nvSpPr>
            <p:spPr>
              <a:xfrm>
                <a:off x="793660" y="2599509"/>
                <a:ext cx="10143668" cy="343553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Accuracy:</a:t>
                </a:r>
                <a:r>
                  <a:rPr lang="en-US" sz="2400" dirty="0"/>
                  <a:t> the proportion of correctly classified instances.</a:t>
                </a: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Precision:</a:t>
                </a:r>
                <a:r>
                  <a:rPr lang="en-US" sz="2400" dirty="0"/>
                  <a:t> the fraction of predicted positives that are correct.</a:t>
                </a: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Recall:</a:t>
                </a:r>
                <a:r>
                  <a:rPr lang="en-US" sz="2400" dirty="0"/>
                  <a:t> the fraction of actual positives that are detected.</a:t>
                </a: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400" b="1" dirty="0"/>
                  <a:t> score:</a:t>
                </a:r>
                <a:r>
                  <a:rPr lang="en-US" sz="2400" dirty="0"/>
                  <a:t> the harmonic mean of precision and recall.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>
                          <a:latin typeface="Cambria Math" panose="02040503050406030204" pitchFamily="18" charset="0"/>
                        </a:rPr>
                        <m:t>=2∙</m:t>
                      </m:r>
                      <m:f>
                        <m:fPr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 ∙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num>
                        <m:den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43C626-F83A-FECD-EBEE-822FBB6CB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660" y="2599509"/>
                <a:ext cx="10143668" cy="3435531"/>
              </a:xfrm>
              <a:prstGeom prst="rect">
                <a:avLst/>
              </a:prstGeom>
              <a:blipFill>
                <a:blip r:embed="rId2"/>
                <a:stretch>
                  <a:fillRect l="-7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BBE52-3EF1-6414-D9C3-F7624E599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AF57950-6F09-44D1-B535-8938A08DFA2B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978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7241F7-3679-D9A6-2583-319525442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8" name="Rectangle 3097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00" name="Group 309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101" name="Rectangle 310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2" name="Rectangle 310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3" name="Rectangle 310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05" name="Rectangle 310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327112-9476-419A-3599-2A7B77B13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Classification: results</a:t>
            </a:r>
            <a:endParaRPr lang="en-GB" sz="4800" dirty="0"/>
          </a:p>
        </p:txBody>
      </p:sp>
      <p:cxnSp>
        <p:nvCxnSpPr>
          <p:cNvPr id="3107" name="Straight Connector 310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09158-3E86-E6B6-5DB8-37D6BD5C1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F57950-6F09-44D1-B535-8938A08DFA2B}" type="slidenum">
              <a:rPr lang="en-GB" smtClean="0"/>
              <a:pPr>
                <a:spcAft>
                  <a:spcPts val="600"/>
                </a:spcAft>
              </a:pPr>
              <a:t>24</a:t>
            </a:fld>
            <a:endParaRPr lang="en-GB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FFA71DB2-765A-1BF2-04FE-2869B59632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0216309"/>
              </p:ext>
            </p:extLst>
          </p:nvPr>
        </p:nvGraphicFramePr>
        <p:xfrm>
          <a:off x="1355540" y="3260207"/>
          <a:ext cx="9476564" cy="2636093"/>
        </p:xfrm>
        <a:graphic>
          <a:graphicData uri="http://schemas.openxmlformats.org/drawingml/2006/table">
            <a:tbl>
              <a:tblPr firstRow="1" bandRow="1"/>
              <a:tblGrid>
                <a:gridCol w="1419830">
                  <a:extLst>
                    <a:ext uri="{9D8B030D-6E8A-4147-A177-3AD203B41FA5}">
                      <a16:colId xmlns:a16="http://schemas.microsoft.com/office/drawing/2014/main" val="1322826979"/>
                    </a:ext>
                  </a:extLst>
                </a:gridCol>
                <a:gridCol w="1342789">
                  <a:extLst>
                    <a:ext uri="{9D8B030D-6E8A-4147-A177-3AD203B41FA5}">
                      <a16:colId xmlns:a16="http://schemas.microsoft.com/office/drawing/2014/main" val="958771258"/>
                    </a:ext>
                  </a:extLst>
                </a:gridCol>
                <a:gridCol w="1342789">
                  <a:extLst>
                    <a:ext uri="{9D8B030D-6E8A-4147-A177-3AD203B41FA5}">
                      <a16:colId xmlns:a16="http://schemas.microsoft.com/office/drawing/2014/main" val="2288647222"/>
                    </a:ext>
                  </a:extLst>
                </a:gridCol>
                <a:gridCol w="1342789">
                  <a:extLst>
                    <a:ext uri="{9D8B030D-6E8A-4147-A177-3AD203B41FA5}">
                      <a16:colId xmlns:a16="http://schemas.microsoft.com/office/drawing/2014/main" val="2382839138"/>
                    </a:ext>
                  </a:extLst>
                </a:gridCol>
                <a:gridCol w="1342789">
                  <a:extLst>
                    <a:ext uri="{9D8B030D-6E8A-4147-A177-3AD203B41FA5}">
                      <a16:colId xmlns:a16="http://schemas.microsoft.com/office/drawing/2014/main" val="2294194150"/>
                    </a:ext>
                  </a:extLst>
                </a:gridCol>
                <a:gridCol w="1342789">
                  <a:extLst>
                    <a:ext uri="{9D8B030D-6E8A-4147-A177-3AD203B41FA5}">
                      <a16:colId xmlns:a16="http://schemas.microsoft.com/office/drawing/2014/main" val="1407933750"/>
                    </a:ext>
                  </a:extLst>
                </a:gridCol>
                <a:gridCol w="1342789">
                  <a:extLst>
                    <a:ext uri="{9D8B030D-6E8A-4147-A177-3AD203B41FA5}">
                      <a16:colId xmlns:a16="http://schemas.microsoft.com/office/drawing/2014/main" val="1125128431"/>
                    </a:ext>
                  </a:extLst>
                </a:gridCol>
              </a:tblGrid>
              <a:tr h="341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Evaluation set</a:t>
                      </a:r>
                    </a:p>
                  </a:txBody>
                  <a:tcPr marL="65898" marR="65898" marT="32949" marB="329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300" b="1" dirty="0"/>
                        <a:t>#Jetting</a:t>
                      </a:r>
                    </a:p>
                  </a:txBody>
                  <a:tcPr marL="65898" marR="65898" marT="32949" marB="329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300" b="1" dirty="0"/>
                        <a:t>#Non-jetting</a:t>
                      </a:r>
                    </a:p>
                  </a:txBody>
                  <a:tcPr marL="65898" marR="65898" marT="32949" marB="329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300" b="1" dirty="0"/>
                        <a:t>Accuracy</a:t>
                      </a:r>
                    </a:p>
                  </a:txBody>
                  <a:tcPr marL="65898" marR="65898" marT="32949" marB="329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300" b="1" dirty="0"/>
                        <a:t>Precision</a:t>
                      </a:r>
                    </a:p>
                  </a:txBody>
                  <a:tcPr marL="65898" marR="65898" marT="32949" marB="329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300" b="1" dirty="0"/>
                        <a:t>Recall</a:t>
                      </a:r>
                    </a:p>
                  </a:txBody>
                  <a:tcPr marL="65898" marR="65898" marT="32949" marB="329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300" b="1" dirty="0"/>
                        <a:t>F1</a:t>
                      </a:r>
                    </a:p>
                  </a:txBody>
                  <a:tcPr marL="65898" marR="65898" marT="32949" marB="329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81561"/>
                  </a:ext>
                </a:extLst>
              </a:tr>
              <a:tr h="57373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Lowering rep. 1 (balanced test)</a:t>
                      </a:r>
                    </a:p>
                  </a:txBody>
                  <a:tcPr marL="65898" marR="65898" marT="32949" marB="329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300" dirty="0"/>
                        <a:t>501</a:t>
                      </a:r>
                    </a:p>
                  </a:txBody>
                  <a:tcPr marL="65898" marR="65898" marT="32949" marB="329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300" dirty="0"/>
                        <a:t>501</a:t>
                      </a:r>
                    </a:p>
                  </a:txBody>
                  <a:tcPr marL="65898" marR="65898" marT="32949" marB="329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300" dirty="0"/>
                        <a:t>0.99</a:t>
                      </a:r>
                    </a:p>
                  </a:txBody>
                  <a:tcPr marL="65898" marR="65898" marT="32949" marB="329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300" dirty="0"/>
                        <a:t>1.0</a:t>
                      </a:r>
                    </a:p>
                  </a:txBody>
                  <a:tcPr marL="65898" marR="65898" marT="32949" marB="329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300" dirty="0"/>
                        <a:t>0.99</a:t>
                      </a:r>
                    </a:p>
                  </a:txBody>
                  <a:tcPr marL="65898" marR="65898" marT="32949" marB="329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300" dirty="0"/>
                        <a:t>0.99</a:t>
                      </a:r>
                    </a:p>
                  </a:txBody>
                  <a:tcPr marL="65898" marR="65898" marT="32949" marB="329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1630675"/>
                  </a:ext>
                </a:extLst>
              </a:tr>
              <a:tr h="57373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Lowering rep. 1 (full excl. train)</a:t>
                      </a:r>
                    </a:p>
                  </a:txBody>
                  <a:tcPr marL="65898" marR="65898" marT="32949" marB="329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300" dirty="0"/>
                        <a:t>114,938</a:t>
                      </a:r>
                    </a:p>
                  </a:txBody>
                  <a:tcPr marL="65898" marR="65898" marT="32949" marB="329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300" dirty="0"/>
                        <a:t>501</a:t>
                      </a:r>
                    </a:p>
                  </a:txBody>
                  <a:tcPr marL="65898" marR="65898" marT="32949" marB="329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300" dirty="0"/>
                        <a:t>0.99</a:t>
                      </a:r>
                    </a:p>
                  </a:txBody>
                  <a:tcPr marL="65898" marR="65898" marT="32949" marB="329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300" dirty="0"/>
                        <a:t>1.0</a:t>
                      </a:r>
                    </a:p>
                  </a:txBody>
                  <a:tcPr marL="65898" marR="65898" marT="32949" marB="329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300" dirty="0"/>
                        <a:t>0.99</a:t>
                      </a:r>
                    </a:p>
                  </a:txBody>
                  <a:tcPr marL="65898" marR="65898" marT="32949" marB="329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300" dirty="0"/>
                        <a:t>0.99</a:t>
                      </a:r>
                    </a:p>
                  </a:txBody>
                  <a:tcPr marL="65898" marR="65898" marT="32949" marB="329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094220"/>
                  </a:ext>
                </a:extLst>
              </a:tr>
              <a:tr h="57373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Lowering rep. 2 (full)</a:t>
                      </a:r>
                    </a:p>
                  </a:txBody>
                  <a:tcPr marL="65898" marR="65898" marT="32949" marB="329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300"/>
                        <a:t>116,837</a:t>
                      </a:r>
                    </a:p>
                  </a:txBody>
                  <a:tcPr marL="65898" marR="65898" marT="32949" marB="329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300"/>
                        <a:t>3,139</a:t>
                      </a:r>
                    </a:p>
                  </a:txBody>
                  <a:tcPr marL="65898" marR="65898" marT="32949" marB="329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300" dirty="0"/>
                        <a:t>0.99</a:t>
                      </a:r>
                    </a:p>
                  </a:txBody>
                  <a:tcPr marL="65898" marR="65898" marT="32949" marB="329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300" dirty="0"/>
                        <a:t>1.0</a:t>
                      </a:r>
                    </a:p>
                  </a:txBody>
                  <a:tcPr marL="65898" marR="65898" marT="32949" marB="329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300" dirty="0"/>
                        <a:t>0.99</a:t>
                      </a:r>
                    </a:p>
                  </a:txBody>
                  <a:tcPr marL="65898" marR="65898" marT="32949" marB="329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300" dirty="0"/>
                        <a:t>0.99</a:t>
                      </a:r>
                    </a:p>
                  </a:txBody>
                  <a:tcPr marL="65898" marR="65898" marT="32949" marB="329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3155374"/>
                  </a:ext>
                </a:extLst>
              </a:tr>
              <a:tr h="57373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Increasing rep. 1 (full)</a:t>
                      </a:r>
                    </a:p>
                  </a:txBody>
                  <a:tcPr marL="65898" marR="65898" marT="32949" marB="329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300" dirty="0"/>
                        <a:t>12,506</a:t>
                      </a:r>
                    </a:p>
                  </a:txBody>
                  <a:tcPr marL="65898" marR="65898" marT="32949" marB="329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300"/>
                        <a:t>1,173</a:t>
                      </a:r>
                    </a:p>
                  </a:txBody>
                  <a:tcPr marL="65898" marR="65898" marT="32949" marB="329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300" dirty="0"/>
                        <a:t>0.95</a:t>
                      </a:r>
                    </a:p>
                  </a:txBody>
                  <a:tcPr marL="65898" marR="65898" marT="32949" marB="329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300" dirty="0"/>
                        <a:t>1.0</a:t>
                      </a:r>
                    </a:p>
                  </a:txBody>
                  <a:tcPr marL="65898" marR="65898" marT="32949" marB="329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300" dirty="0"/>
                        <a:t>0.95</a:t>
                      </a:r>
                    </a:p>
                  </a:txBody>
                  <a:tcPr marL="65898" marR="65898" marT="32949" marB="329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sz="1300" dirty="0"/>
                        <a:t>0.97</a:t>
                      </a:r>
                    </a:p>
                  </a:txBody>
                  <a:tcPr marL="65898" marR="65898" marT="32949" marB="329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384127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2157E84-BFBC-3850-9C31-0BE211B41B0B}"/>
              </a:ext>
            </a:extLst>
          </p:cNvPr>
          <p:cNvSpPr txBox="1"/>
          <p:nvPr/>
        </p:nvSpPr>
        <p:spPr>
          <a:xfrm>
            <a:off x="731524" y="2560322"/>
            <a:ext cx="108160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Detection is near-perfect on lowering sweeps and remains strong when changing replicate and trajectory.</a:t>
            </a:r>
          </a:p>
        </p:txBody>
      </p:sp>
    </p:spTree>
    <p:extLst>
      <p:ext uri="{BB962C8B-B14F-4D97-AF65-F5344CB8AC3E}">
        <p14:creationId xmlns:p14="http://schemas.microsoft.com/office/powerpoint/2010/main" val="3140482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4CB5CA-A99A-74A3-3399-49C89D124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0" name="Rectangle 3099">
            <a:extLst>
              <a:ext uri="{FF2B5EF4-FFF2-40B4-BE49-F238E27FC236}">
                <a16:creationId xmlns:a16="http://schemas.microsoft.com/office/drawing/2014/main" id="{2040BA30-136E-DE28-963B-C950AA8B65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28BDD-3F0D-05BF-85B5-364C94B29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 dirty="0"/>
              <a:t>Classification: discussion</a:t>
            </a:r>
            <a:endParaRPr lang="en-GB" sz="4800" dirty="0"/>
          </a:p>
        </p:txBody>
      </p:sp>
      <p:sp>
        <p:nvSpPr>
          <p:cNvPr id="3102" name="Rectangle 3101">
            <a:extLst>
              <a:ext uri="{FF2B5EF4-FFF2-40B4-BE49-F238E27FC236}">
                <a16:creationId xmlns:a16="http://schemas.microsoft.com/office/drawing/2014/main" id="{ABFD6C96-882B-E951-0090-BF3E84075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4" name="Rectangle 3103">
            <a:extLst>
              <a:ext uri="{FF2B5EF4-FFF2-40B4-BE49-F238E27FC236}">
                <a16:creationId xmlns:a16="http://schemas.microsoft.com/office/drawing/2014/main" id="{D014EDD8-C2BD-00CF-3ADE-0A052E59E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6" name="Rectangle 3105">
            <a:extLst>
              <a:ext uri="{FF2B5EF4-FFF2-40B4-BE49-F238E27FC236}">
                <a16:creationId xmlns:a16="http://schemas.microsoft.com/office/drawing/2014/main" id="{27C0F366-38CC-B642-F362-80FB5B76E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B8C9C0-8D5B-408E-84CE-262B9DDEE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F57950-6F09-44D1-B535-8938A08DFA2B}" type="slidenum">
              <a:rPr lang="en-GB" smtClean="0"/>
              <a:pPr>
                <a:spcAft>
                  <a:spcPts val="600"/>
                </a:spcAft>
              </a:pPr>
              <a:t>25</a:t>
            </a:fld>
            <a:endParaRPr lang="en-GB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A82762D-799F-9FA7-1B62-C7D7B4CA9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773" y="1816784"/>
            <a:ext cx="5001117" cy="4351338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B35E8A5-A9B6-FB28-B789-CDE1176DFB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706455"/>
              </p:ext>
            </p:extLst>
          </p:nvPr>
        </p:nvGraphicFramePr>
        <p:xfrm>
          <a:off x="489449" y="3208777"/>
          <a:ext cx="5892796" cy="1737360"/>
        </p:xfrm>
        <a:graphic>
          <a:graphicData uri="http://schemas.openxmlformats.org/drawingml/2006/table">
            <a:tbl>
              <a:tblPr/>
              <a:tblGrid>
                <a:gridCol w="2946398">
                  <a:extLst>
                    <a:ext uri="{9D8B030D-6E8A-4147-A177-3AD203B41FA5}">
                      <a16:colId xmlns:a16="http://schemas.microsoft.com/office/drawing/2014/main" val="16125472"/>
                    </a:ext>
                  </a:extLst>
                </a:gridCol>
                <a:gridCol w="2946398">
                  <a:extLst>
                    <a:ext uri="{9D8B030D-6E8A-4147-A177-3AD203B41FA5}">
                      <a16:colId xmlns:a16="http://schemas.microsoft.com/office/drawing/2014/main" val="3458108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Variable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b="1" dirty="0"/>
                        <a:t>Distance correlation with label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298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Frequency </a:t>
                      </a:r>
                      <a:r>
                        <a:rPr lang="en-GB" b="1" i="1"/>
                        <a:t>f</a:t>
                      </a:r>
                      <a:endParaRPr lang="en-GB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dirty="0"/>
                        <a:t>0.86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5964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Phase </a:t>
                      </a:r>
                      <a:r>
                        <a:rPr lang="el-GR" b="1" i="1"/>
                        <a:t>ϕ</a:t>
                      </a:r>
                      <a:endParaRPr lang="el-GR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dirty="0"/>
                        <a:t>0.60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07317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Meniscus pressure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dirty="0"/>
                        <a:t>0.22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633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4605259-A7C9-2861-C5C2-CE7D3CAED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367" y="712746"/>
            <a:ext cx="4397433" cy="2165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82A05B-889D-9A93-E4E1-E3D25E9652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2320" r="-650" b="3"/>
          <a:stretch>
            <a:fillRect/>
          </a:stretch>
        </p:blipFill>
        <p:spPr>
          <a:xfrm>
            <a:off x="6992571" y="3256234"/>
            <a:ext cx="4361229" cy="2085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28D0C1-2F93-A612-25B3-0D61C6154664}"/>
              </a:ext>
            </a:extLst>
          </p:cNvPr>
          <p:cNvSpPr txBox="1"/>
          <p:nvPr/>
        </p:nvSpPr>
        <p:spPr>
          <a:xfrm>
            <a:off x="448031" y="2637816"/>
            <a:ext cx="6169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Label correlates strongly with oscillation parameters (f, φ).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9E5F23-B8A7-3EE6-ECA4-570AE1146F2B}"/>
              </a:ext>
            </a:extLst>
          </p:cNvPr>
          <p:cNvSpPr txBox="1"/>
          <p:nvPr/>
        </p:nvSpPr>
        <p:spPr>
          <a:xfrm>
            <a:off x="448031" y="5350100"/>
            <a:ext cx="61697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Defects are concentrated in the low-pressure tail → confounding risk → motivates pressure-matched evaluation.</a:t>
            </a:r>
          </a:p>
        </p:txBody>
      </p:sp>
    </p:spTree>
    <p:extLst>
      <p:ext uri="{BB962C8B-B14F-4D97-AF65-F5344CB8AC3E}">
        <p14:creationId xmlns:p14="http://schemas.microsoft.com/office/powerpoint/2010/main" val="179171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DD8EAF-4497-3C42-383D-24000FAEC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0" name="Rectangle 3099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57B4A3-8037-13FD-8573-61AD08E86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/>
              <a:t>Pressure regression</a:t>
            </a:r>
            <a:endParaRPr lang="en-GB" sz="4800"/>
          </a:p>
        </p:txBody>
      </p:sp>
      <p:sp>
        <p:nvSpPr>
          <p:cNvPr id="3102" name="Rectangle 3101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4" name="Rectangle 310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B9B97D-1214-2DBC-C628-245569184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532" y="2513029"/>
            <a:ext cx="5150277" cy="3656696"/>
          </a:xfrm>
          <a:prstGeom prst="rect">
            <a:avLst/>
          </a:prstGeom>
        </p:spPr>
      </p:pic>
      <p:sp>
        <p:nvSpPr>
          <p:cNvPr id="3106" name="Rectangle 3105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8FF4D-F13C-AC5A-74B9-3F7873557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F57950-6F09-44D1-B535-8938A08DFA2B}" type="slidenum">
              <a:rPr lang="en-GB" smtClean="0"/>
              <a:pPr>
                <a:spcAft>
                  <a:spcPts val="600"/>
                </a:spcAft>
              </a:pPr>
              <a:t>26</a:t>
            </a:fld>
            <a:endParaRPr lang="en-GB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3A34A55-1BFF-4C0E-8B3A-9ECA4695CA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76271"/>
              </p:ext>
            </p:extLst>
          </p:nvPr>
        </p:nvGraphicFramePr>
        <p:xfrm>
          <a:off x="1130191" y="3309340"/>
          <a:ext cx="3353320" cy="1802080"/>
        </p:xfrm>
        <a:graphic>
          <a:graphicData uri="http://schemas.openxmlformats.org/drawingml/2006/table">
            <a:tbl>
              <a:tblPr/>
              <a:tblGrid>
                <a:gridCol w="1676660">
                  <a:extLst>
                    <a:ext uri="{9D8B030D-6E8A-4147-A177-3AD203B41FA5}">
                      <a16:colId xmlns:a16="http://schemas.microsoft.com/office/drawing/2014/main" val="2384671807"/>
                    </a:ext>
                  </a:extLst>
                </a:gridCol>
                <a:gridCol w="1676660">
                  <a:extLst>
                    <a:ext uri="{9D8B030D-6E8A-4147-A177-3AD203B41FA5}">
                      <a16:colId xmlns:a16="http://schemas.microsoft.com/office/drawing/2014/main" val="1490349693"/>
                    </a:ext>
                  </a:extLst>
                </a:gridCol>
              </a:tblGrid>
              <a:tr h="4505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Metric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b="1" dirty="0"/>
                        <a:t>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521391"/>
                  </a:ext>
                </a:extLst>
              </a:tr>
              <a:tr h="4505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R²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dirty="0"/>
                        <a:t>0.51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1978288"/>
                  </a:ext>
                </a:extLst>
              </a:tr>
              <a:tr h="4505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MAE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dirty="0"/>
                        <a:t>6 mbar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71331"/>
                  </a:ext>
                </a:extLst>
              </a:tr>
              <a:tr h="4505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RMSE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dirty="0"/>
                        <a:t>7.7 mbar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83773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D7EBF8F-C9BA-BF7D-7B5E-7B5F7DC12665}"/>
              </a:ext>
            </a:extLst>
          </p:cNvPr>
          <p:cNvSpPr txBox="1"/>
          <p:nvPr/>
        </p:nvSpPr>
        <p:spPr>
          <a:xfrm>
            <a:off x="392784" y="5421913"/>
            <a:ext cx="56343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Pressure can be predicted from the fitted parameters.</a:t>
            </a:r>
          </a:p>
        </p:txBody>
      </p:sp>
    </p:spTree>
    <p:extLst>
      <p:ext uri="{BB962C8B-B14F-4D97-AF65-F5344CB8AC3E}">
        <p14:creationId xmlns:p14="http://schemas.microsoft.com/office/powerpoint/2010/main" val="730906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D81964-5314-F141-AA7D-4040C36E7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17" name="Rectangle 3116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19" name="Group 3118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120" name="Rectangle 3119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1" name="Rectangle 3120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23" name="Rectangle 3122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BB413-CA80-A4E0-A94E-AF3A89C94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anchor="b">
            <a:normAutofit/>
          </a:bodyPr>
          <a:lstStyle/>
          <a:p>
            <a:r>
              <a:rPr lang="en-US" sz="3700"/>
              <a:t>Predictive maintenance: model</a:t>
            </a:r>
            <a:endParaRPr lang="en-GB" sz="3700"/>
          </a:p>
        </p:txBody>
      </p:sp>
      <p:sp>
        <p:nvSpPr>
          <p:cNvPr id="3125" name="Rectangle 3124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2" name="Content Placeholder 3096">
            <a:extLst>
              <a:ext uri="{FF2B5EF4-FFF2-40B4-BE49-F238E27FC236}">
                <a16:creationId xmlns:a16="http://schemas.microsoft.com/office/drawing/2014/main" id="{88258B59-91A9-BCD3-A1DD-F06EDCF16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715" y="2508105"/>
            <a:ext cx="5040285" cy="3632493"/>
          </a:xfrm>
        </p:spPr>
        <p:txBody>
          <a:bodyPr anchor="ctr">
            <a:normAutofit/>
          </a:bodyPr>
          <a:lstStyle/>
          <a:p>
            <a:r>
              <a:rPr lang="en-US" sz="2000" b="1" dirty="0"/>
              <a:t>Model used:</a:t>
            </a:r>
            <a:r>
              <a:rPr lang="en-US" sz="2000" dirty="0"/>
              <a:t> Histogram-based Gradient Boosting (HGB)</a:t>
            </a:r>
          </a:p>
          <a:p>
            <a:r>
              <a:rPr lang="en-US" sz="2000" b="1" dirty="0"/>
              <a:t>Splitting rule:</a:t>
            </a:r>
            <a:r>
              <a:rPr lang="en-US" sz="2000" dirty="0"/>
              <a:t> balanced set, split by nozzle ID</a:t>
            </a:r>
          </a:p>
          <a:p>
            <a:r>
              <a:rPr lang="en-US" sz="2000" b="1" dirty="0"/>
              <a:t>4 evaluation settings (classification)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8D13CE-88CF-F3C4-5822-DF9BBEDAF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717" y="1159615"/>
            <a:ext cx="5234070" cy="2159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124623-3E01-7E56-3A5B-25034487D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550" y="3641768"/>
            <a:ext cx="5651708" cy="221829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CCC0B-BBCA-88E9-8B73-02D9B36C9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F57950-6F09-44D1-B535-8938A08DFA2B}" type="slidenum">
              <a:rPr lang="en-GB" smtClean="0"/>
              <a:pPr>
                <a:spcAft>
                  <a:spcPts val="600"/>
                </a:spcAft>
              </a:pPr>
              <a:t>27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E37EDF-2811-961B-66D0-D255C80A1866}"/>
              </a:ext>
            </a:extLst>
          </p:cNvPr>
          <p:cNvSpPr txBox="1"/>
          <p:nvPr/>
        </p:nvSpPr>
        <p:spPr>
          <a:xfrm>
            <a:off x="6197136" y="5860063"/>
            <a:ext cx="32669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Jetting=829 | Non-Jetting=433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34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F79DD6-ECCC-175B-57D4-E7B1D0A10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9" name="Rectangle 10248">
            <a:extLst>
              <a:ext uri="{FF2B5EF4-FFF2-40B4-BE49-F238E27FC236}">
                <a16:creationId xmlns:a16="http://schemas.microsoft.com/office/drawing/2014/main" id="{EF4CB1B7-AF26-4C13-8E7D-0489A31E4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51" name="Group 10250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0252" name="Rectangle 10251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53" name="Rectangle 10252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255" name="Rectangle 10254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305BE2-EF91-2242-310D-35ED645BA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anchor="b">
            <a:normAutofit/>
          </a:bodyPr>
          <a:lstStyle/>
          <a:p>
            <a:r>
              <a:rPr lang="en-US" sz="3700" dirty="0"/>
              <a:t>Predictive maintenance: results</a:t>
            </a:r>
            <a:endParaRPr lang="en-GB" sz="3700" dirty="0"/>
          </a:p>
        </p:txBody>
      </p:sp>
      <p:sp>
        <p:nvSpPr>
          <p:cNvPr id="10257" name="Rectangle 10256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C0D9B48-5BB8-8447-4DFE-54A920A12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988"/>
          <a:stretch>
            <a:fillRect/>
          </a:stretch>
        </p:blipFill>
        <p:spPr bwMode="auto">
          <a:xfrm>
            <a:off x="6946667" y="774285"/>
            <a:ext cx="4389120" cy="258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6FA338CA-1F1D-C3CF-E952-2425CE90B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988"/>
          <a:stretch>
            <a:fillRect/>
          </a:stretch>
        </p:blipFill>
        <p:spPr bwMode="auto">
          <a:xfrm>
            <a:off x="6946667" y="3575074"/>
            <a:ext cx="4389120" cy="258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87E38-7B27-DA4A-7BCA-295F30BA7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F57950-6F09-44D1-B535-8938A08DFA2B}" type="slidenum">
              <a:rPr lang="en-GB" smtClean="0"/>
              <a:pPr>
                <a:spcAft>
                  <a:spcPts val="600"/>
                </a:spcAft>
              </a:pPr>
              <a:t>28</a:t>
            </a:fld>
            <a:endParaRPr lang="en-GB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06DF5DC-5ADA-24BA-4BAE-A712254A29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66" y="2610113"/>
            <a:ext cx="6150264" cy="344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2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58A3A4-4BA5-B1C5-2FFD-624DD6B44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20" name="Rectangle 3119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22" name="Group 3121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123" name="Rectangle 3122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4" name="Rectangle 3123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5" name="Rectangle 3124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27" name="Rectangle 3126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9FC98F-8FB1-CE3C-8C0D-3A823EBA4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Predictive maintenance: results</a:t>
            </a:r>
            <a:endParaRPr lang="en-GB" sz="4800"/>
          </a:p>
        </p:txBody>
      </p:sp>
      <p:cxnSp>
        <p:nvCxnSpPr>
          <p:cNvPr id="3129" name="Straight Connector 3128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31A4E-B53C-A0C8-5FBB-3D6C39BFC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F57950-6F09-44D1-B535-8938A08DFA2B}" type="slidenum">
              <a:rPr lang="en-GB" smtClean="0"/>
              <a:pPr>
                <a:spcAft>
                  <a:spcPts val="600"/>
                </a:spcAft>
              </a:pPr>
              <a:t>29</a:t>
            </a:fld>
            <a:endParaRPr lang="en-GB"/>
          </a:p>
        </p:txBody>
      </p:sp>
      <p:graphicFrame>
        <p:nvGraphicFramePr>
          <p:cNvPr id="17" name="Content Placeholder 16">
            <a:extLst>
              <a:ext uri="{FF2B5EF4-FFF2-40B4-BE49-F238E27FC236}">
                <a16:creationId xmlns:a16="http://schemas.microsoft.com/office/drawing/2014/main" id="{30B9A830-2D08-AC12-1E79-AD839248D2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3624287"/>
              </p:ext>
            </p:extLst>
          </p:nvPr>
        </p:nvGraphicFramePr>
        <p:xfrm>
          <a:off x="633597" y="2937042"/>
          <a:ext cx="10638472" cy="2737566"/>
        </p:xfrm>
        <a:graphic>
          <a:graphicData uri="http://schemas.openxmlformats.org/drawingml/2006/table">
            <a:tbl>
              <a:tblPr/>
              <a:tblGrid>
                <a:gridCol w="796379">
                  <a:extLst>
                    <a:ext uri="{9D8B030D-6E8A-4147-A177-3AD203B41FA5}">
                      <a16:colId xmlns:a16="http://schemas.microsoft.com/office/drawing/2014/main" val="427264386"/>
                    </a:ext>
                  </a:extLst>
                </a:gridCol>
                <a:gridCol w="2851354">
                  <a:extLst>
                    <a:ext uri="{9D8B030D-6E8A-4147-A177-3AD203B41FA5}">
                      <a16:colId xmlns:a16="http://schemas.microsoft.com/office/drawing/2014/main" val="990957305"/>
                    </a:ext>
                  </a:extLst>
                </a:gridCol>
                <a:gridCol w="1406013">
                  <a:extLst>
                    <a:ext uri="{9D8B030D-6E8A-4147-A177-3AD203B41FA5}">
                      <a16:colId xmlns:a16="http://schemas.microsoft.com/office/drawing/2014/main" val="1860645914"/>
                    </a:ext>
                  </a:extLst>
                </a:gridCol>
                <a:gridCol w="1366684">
                  <a:extLst>
                    <a:ext uri="{9D8B030D-6E8A-4147-A177-3AD203B41FA5}">
                      <a16:colId xmlns:a16="http://schemas.microsoft.com/office/drawing/2014/main" val="1063144391"/>
                    </a:ext>
                  </a:extLst>
                </a:gridCol>
                <a:gridCol w="1248697">
                  <a:extLst>
                    <a:ext uri="{9D8B030D-6E8A-4147-A177-3AD203B41FA5}">
                      <a16:colId xmlns:a16="http://schemas.microsoft.com/office/drawing/2014/main" val="2010878628"/>
                    </a:ext>
                  </a:extLst>
                </a:gridCol>
                <a:gridCol w="1081548">
                  <a:extLst>
                    <a:ext uri="{9D8B030D-6E8A-4147-A177-3AD203B41FA5}">
                      <a16:colId xmlns:a16="http://schemas.microsoft.com/office/drawing/2014/main" val="1009660645"/>
                    </a:ext>
                  </a:extLst>
                </a:gridCol>
                <a:gridCol w="852987">
                  <a:extLst>
                    <a:ext uri="{9D8B030D-6E8A-4147-A177-3AD203B41FA5}">
                      <a16:colId xmlns:a16="http://schemas.microsoft.com/office/drawing/2014/main" val="2174901633"/>
                    </a:ext>
                  </a:extLst>
                </a:gridCol>
                <a:gridCol w="1034810">
                  <a:extLst>
                    <a:ext uri="{9D8B030D-6E8A-4147-A177-3AD203B41FA5}">
                      <a16:colId xmlns:a16="http://schemas.microsoft.com/office/drawing/2014/main" val="1372553764"/>
                    </a:ext>
                  </a:extLst>
                </a:gridCol>
              </a:tblGrid>
              <a:tr h="304174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K </a:t>
                      </a:r>
                      <a:endParaRPr lang="en-GB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Dataset</a:t>
                      </a:r>
                      <a:endParaRPr lang="en-GB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#Won’t flip (0)</a:t>
                      </a:r>
                      <a:endParaRPr lang="en-GB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#Will flip (1)</a:t>
                      </a:r>
                      <a:endParaRPr lang="en-GB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Accuracy</a:t>
                      </a:r>
                      <a:endParaRPr lang="en-GB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Precision</a:t>
                      </a:r>
                      <a:endParaRPr lang="en-GB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Recall</a:t>
                      </a:r>
                      <a:endParaRPr lang="en-GB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F1</a:t>
                      </a:r>
                      <a:endParaRPr lang="en-GB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253790"/>
                  </a:ext>
                </a:extLst>
              </a:tr>
              <a:tr h="304174">
                <a:tc rowSpan="4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</a:t>
                      </a:r>
                      <a:endParaRPr lang="en-GB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Lowering rep. 1 (balanced)</a:t>
                      </a:r>
                      <a:endParaRPr lang="en-GB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85</a:t>
                      </a:r>
                      <a:endParaRPr lang="en-GB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85</a:t>
                      </a:r>
                      <a:endParaRPr lang="en-GB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0.88</a:t>
                      </a:r>
                      <a:endParaRPr lang="en-GB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0.93</a:t>
                      </a:r>
                      <a:endParaRPr lang="en-GB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0.81</a:t>
                      </a:r>
                      <a:endParaRPr lang="en-GB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0.87</a:t>
                      </a:r>
                      <a:endParaRPr lang="en-GB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060776"/>
                  </a:ext>
                </a:extLst>
              </a:tr>
              <a:tr h="304174">
                <a:tc vMerge="1">
                  <a:txBody>
                    <a:bodyPr/>
                    <a:lstStyle/>
                    <a:p>
                      <a:pPr algn="r" rtl="0" fontAlgn="ctr">
                        <a:buNone/>
                      </a:pPr>
                      <a:endParaRPr lang="en-GB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Lowering rep. 1 (full)</a:t>
                      </a:r>
                      <a:endParaRPr lang="en-GB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170</a:t>
                      </a:r>
                      <a:endParaRPr lang="en-GB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85</a:t>
                      </a:r>
                      <a:endParaRPr lang="en-GB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0.86</a:t>
                      </a:r>
                      <a:endParaRPr lang="en-GB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0.78</a:t>
                      </a:r>
                      <a:endParaRPr lang="en-GB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0.81</a:t>
                      </a:r>
                      <a:endParaRPr lang="en-GB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0.79</a:t>
                      </a:r>
                      <a:endParaRPr lang="en-GB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4733014"/>
                  </a:ext>
                </a:extLst>
              </a:tr>
              <a:tr h="304174">
                <a:tc vMerge="1">
                  <a:txBody>
                    <a:bodyPr/>
                    <a:lstStyle/>
                    <a:p>
                      <a:pPr algn="r" rtl="0" fontAlgn="ctr">
                        <a:buNone/>
                      </a:pPr>
                      <a:endParaRPr lang="en-GB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Lowering rep. 2 (full)</a:t>
                      </a:r>
                      <a:endParaRPr lang="en-GB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832</a:t>
                      </a:r>
                      <a:endParaRPr lang="en-GB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441</a:t>
                      </a:r>
                      <a:endParaRPr lang="en-GB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0.87</a:t>
                      </a:r>
                      <a:endParaRPr lang="en-GB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0.79</a:t>
                      </a:r>
                      <a:endParaRPr lang="en-GB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0.86</a:t>
                      </a:r>
                      <a:endParaRPr lang="en-GB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0.82</a:t>
                      </a:r>
                      <a:endParaRPr lang="en-GB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4281636"/>
                  </a:ext>
                </a:extLst>
              </a:tr>
              <a:tr h="304174">
                <a:tc vMerge="1">
                  <a:txBody>
                    <a:bodyPr/>
                    <a:lstStyle/>
                    <a:p>
                      <a:pPr algn="r" rtl="0" fontAlgn="ctr">
                        <a:buNone/>
                      </a:pPr>
                      <a:endParaRPr lang="en-GB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Increasing rep. 1 (full)</a:t>
                      </a:r>
                      <a:endParaRPr lang="en-GB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538</a:t>
                      </a:r>
                      <a:endParaRPr lang="en-GB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713</a:t>
                      </a:r>
                      <a:endParaRPr lang="en-GB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0.76</a:t>
                      </a:r>
                      <a:endParaRPr lang="en-GB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0.75</a:t>
                      </a:r>
                      <a:endParaRPr lang="en-GB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0.88</a:t>
                      </a:r>
                      <a:endParaRPr lang="en-GB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0.81</a:t>
                      </a:r>
                      <a:endParaRPr lang="en-GB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9381273"/>
                  </a:ext>
                </a:extLst>
              </a:tr>
              <a:tr h="304174">
                <a:tc rowSpan="4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</a:t>
                      </a:r>
                      <a:endParaRPr lang="en-GB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Lowering rep. 1 (balanced)</a:t>
                      </a:r>
                      <a:endParaRPr lang="en-GB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85</a:t>
                      </a:r>
                      <a:endParaRPr lang="en-GB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85</a:t>
                      </a:r>
                      <a:endParaRPr lang="en-GB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0.67</a:t>
                      </a:r>
                      <a:endParaRPr lang="en-GB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0.81</a:t>
                      </a:r>
                      <a:endParaRPr lang="en-GB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0.45</a:t>
                      </a:r>
                      <a:endParaRPr lang="en-GB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0.58</a:t>
                      </a:r>
                      <a:endParaRPr lang="en-GB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3453292"/>
                  </a:ext>
                </a:extLst>
              </a:tr>
              <a:tr h="304174">
                <a:tc vMerge="1">
                  <a:txBody>
                    <a:bodyPr/>
                    <a:lstStyle/>
                    <a:p>
                      <a:pPr algn="r" rtl="0" fontAlgn="ctr">
                        <a:buNone/>
                      </a:pPr>
                      <a:endParaRPr lang="en-GB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Lowering rep. 1 (full )</a:t>
                      </a:r>
                      <a:endParaRPr lang="en-GB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170</a:t>
                      </a:r>
                      <a:endParaRPr lang="en-GB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85</a:t>
                      </a:r>
                      <a:endParaRPr lang="en-GB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0.75</a:t>
                      </a:r>
                      <a:endParaRPr lang="en-GB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0.68</a:t>
                      </a:r>
                      <a:endParaRPr lang="en-GB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0.45</a:t>
                      </a:r>
                      <a:endParaRPr lang="en-GB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0.54</a:t>
                      </a:r>
                      <a:endParaRPr lang="en-GB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2187123"/>
                  </a:ext>
                </a:extLst>
              </a:tr>
              <a:tr h="304174">
                <a:tc vMerge="1">
                  <a:txBody>
                    <a:bodyPr/>
                    <a:lstStyle/>
                    <a:p>
                      <a:pPr algn="r" rtl="0" fontAlgn="ctr">
                        <a:buNone/>
                      </a:pPr>
                      <a:endParaRPr lang="en-GB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Lowering rep. 2 (full)</a:t>
                      </a:r>
                      <a:endParaRPr lang="en-GB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832</a:t>
                      </a:r>
                      <a:endParaRPr lang="en-GB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441</a:t>
                      </a:r>
                      <a:endParaRPr lang="en-GB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0.74</a:t>
                      </a:r>
                      <a:endParaRPr lang="en-GB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0.68</a:t>
                      </a:r>
                      <a:endParaRPr lang="en-GB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0.47</a:t>
                      </a:r>
                      <a:endParaRPr lang="en-GB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0.55</a:t>
                      </a:r>
                      <a:endParaRPr lang="en-GB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6421291"/>
                  </a:ext>
                </a:extLst>
              </a:tr>
              <a:tr h="304174">
                <a:tc vMerge="1">
                  <a:txBody>
                    <a:bodyPr/>
                    <a:lstStyle/>
                    <a:p>
                      <a:pPr algn="r" rtl="0" fontAlgn="ctr">
                        <a:buNone/>
                      </a:pPr>
                      <a:endParaRPr lang="en-GB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Increasing rep. 1 (full)</a:t>
                      </a:r>
                      <a:endParaRPr lang="en-GB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538</a:t>
                      </a:r>
                      <a:endParaRPr lang="en-GB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713</a:t>
                      </a:r>
                      <a:endParaRPr lang="en-GB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0.52</a:t>
                      </a:r>
                      <a:endParaRPr lang="en-GB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0.69</a:t>
                      </a:r>
                      <a:endParaRPr lang="en-GB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0.29</a:t>
                      </a:r>
                      <a:endParaRPr lang="en-GB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0.40</a:t>
                      </a:r>
                      <a:endParaRPr lang="en-GB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941" marR="10941" marT="1094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04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970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04A4FA-0A6C-987B-2D10-570B9AD8C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5" name="Rectangle 1064">
            <a:extLst>
              <a:ext uri="{FF2B5EF4-FFF2-40B4-BE49-F238E27FC236}">
                <a16:creationId xmlns:a16="http://schemas.microsoft.com/office/drawing/2014/main" id="{0855A890-B60B-4670-9DC2-69DC05015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0C01EB-7CF9-D40D-DE88-4F2D3B398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67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Context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FEAEE96-72ED-D09C-268A-2DB4A3895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627" y="5086350"/>
            <a:ext cx="2446465" cy="117829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lvl="0" fontAlgn="base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1600"/>
              <a:t>Working with iPrint, leading research institute in 2D/3D printing technologies.</a:t>
            </a:r>
          </a:p>
        </p:txBody>
      </p:sp>
      <p:sp>
        <p:nvSpPr>
          <p:cNvPr id="1067" name="Rectangle 1066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22480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9" name="Rectangle 1068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042549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1" name="Rectangle 1070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283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A774B8-1A6D-0FED-AB8E-4A455DECA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44202" y="3566521"/>
            <a:ext cx="3703320" cy="217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217B9B-C1A2-6FA8-A931-A49834369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17523" y="3566521"/>
            <a:ext cx="3703320" cy="217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2023 11 24 Iprint 027">
            <a:extLst>
              <a:ext uri="{FF2B5EF4-FFF2-40B4-BE49-F238E27FC236}">
                <a16:creationId xmlns:a16="http://schemas.microsoft.com/office/drawing/2014/main" id="{B50F42E3-3AA4-70BA-8B53-F5DBE869B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44202" y="1031373"/>
            <a:ext cx="3703320" cy="174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Your partner for research, innovation and education in digital printing -  HEIA-FR">
            <a:extLst>
              <a:ext uri="{FF2B5EF4-FFF2-40B4-BE49-F238E27FC236}">
                <a16:creationId xmlns:a16="http://schemas.microsoft.com/office/drawing/2014/main" id="{BDF51B8C-B903-E8A3-627F-8BE83177F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2949" y="1295233"/>
            <a:ext cx="3703320" cy="122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9E3C6-2C1C-9F55-F85C-BA79F6AFA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4467" y="6492240"/>
            <a:ext cx="312693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AF57950-6F09-44D1-B535-8938A08DFA2B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0484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F1C122-D988-C203-EDD4-286756FD5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52" name="Rectangle 3151">
            <a:extLst>
              <a:ext uri="{FF2B5EF4-FFF2-40B4-BE49-F238E27FC236}">
                <a16:creationId xmlns:a16="http://schemas.microsoft.com/office/drawing/2014/main" id="{9D8233B0-41B5-4D9A-AEEC-13DB66A8C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835AAE-2BDE-6FC2-8B54-5AEF1344F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/>
              <a:t>Use-case</a:t>
            </a:r>
            <a:endParaRPr lang="en-GB" sz="5400"/>
          </a:p>
        </p:txBody>
      </p:sp>
      <p:grpSp>
        <p:nvGrpSpPr>
          <p:cNvPr id="3153" name="Group 3152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3154" name="Rectangle 3153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5" name="Rectangle 3154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41" name="Rectangle 314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05CB6-44BF-09A2-9966-39777664C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F57950-6F09-44D1-B535-8938A08DFA2B}" type="slidenum">
              <a:rPr lang="en-GB" smtClean="0"/>
              <a:pPr>
                <a:spcAft>
                  <a:spcPts val="600"/>
                </a:spcAft>
              </a:pPr>
              <a:t>30</a:t>
            </a:fld>
            <a:endParaRPr lang="en-GB"/>
          </a:p>
        </p:txBody>
      </p:sp>
      <p:graphicFrame>
        <p:nvGraphicFramePr>
          <p:cNvPr id="3156" name="Content Placeholder 4">
            <a:extLst>
              <a:ext uri="{FF2B5EF4-FFF2-40B4-BE49-F238E27FC236}">
                <a16:creationId xmlns:a16="http://schemas.microsoft.com/office/drawing/2014/main" id="{E1B67755-E78F-A74D-4914-5E88495D6E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4896178"/>
              </p:ext>
            </p:extLst>
          </p:nvPr>
        </p:nvGraphicFramePr>
        <p:xfrm>
          <a:off x="825264" y="2598710"/>
          <a:ext cx="10039472" cy="3438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3674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FF3EB2-F846-84DC-B7F4-AC3850013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34" name="Rectangle 3133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098D59-8F8F-0A82-99B0-82A0C7F17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en-GB" sz="4000"/>
              <a:t>Limitations + next steps</a:t>
            </a:r>
          </a:p>
        </p:txBody>
      </p:sp>
      <p:grpSp>
        <p:nvGrpSpPr>
          <p:cNvPr id="3136" name="Group 313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137" name="Rectangle 313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8" name="Rectangle 313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40" name="Rectangle 313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E9BCD11-9DEB-9F88-DF8E-186254F391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90719" y="2330505"/>
            <a:ext cx="5278066" cy="39795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Limitations: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Defects induced by pressure, not long-term wear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Binary labels only; intermittent/deviated excluded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Generalization to other printheads still to validate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altLang="en-US" sz="1700" dirty="0">
                <a:latin typeface="Arial" panose="020B0604020202020204" pitchFamily="34" charset="0"/>
              </a:rPr>
              <a:t>Fitting doesn’t account for local variations</a:t>
            </a: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1700" b="1" dirty="0">
                <a:latin typeface="Arial" panose="020B0604020202020204" pitchFamily="34" charset="0"/>
              </a:rPr>
              <a:t>Next steps:</a:t>
            </a:r>
            <a:endParaRPr lang="en-US" altLang="en-US" sz="17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 sz="1700" dirty="0">
                <a:latin typeface="Arial" panose="020B0604020202020204" pitchFamily="34" charset="0"/>
              </a:rPr>
              <a:t>Collect stable-operation datasets (natural clogging/wear) 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GB" sz="1700" dirty="0">
                <a:latin typeface="Arial" panose="020B0604020202020204" pitchFamily="34" charset="0"/>
                <a:cs typeface="Arial" panose="020B0604020202020204" pitchFamily="34" charset="0"/>
              </a:rPr>
              <a:t>Richer representations e.g. spectrograms or neural embeddings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 sz="1700" dirty="0">
                <a:latin typeface="Arial" panose="020B0604020202020204" pitchFamily="34" charset="0"/>
              </a:rPr>
              <a:t>Add spatial context (column-aware models)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3142" name="Rectangle 314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4" name="Rectangle 314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6" name="Rectangle 3145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76BC13-8C22-B3AA-A494-E9F7C54F2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346" y="779728"/>
            <a:ext cx="4395569" cy="20769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1A156-6FA0-EF6A-904D-914174C80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F57950-6F09-44D1-B535-8938A08DFA2B}" type="slidenum">
              <a:rPr lang="en-GB" smtClean="0"/>
              <a:pPr>
                <a:spcAft>
                  <a:spcPts val="600"/>
                </a:spcAft>
              </a:pPr>
              <a:t>31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02D6E2-BB33-A726-E6DC-D6A495AFA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714" y="4054228"/>
            <a:ext cx="4397433" cy="172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86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403E3D-16CA-6DE4-AC1B-32CE41560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20" name="Rectangle 3119">
            <a:extLst>
              <a:ext uri="{FF2B5EF4-FFF2-40B4-BE49-F238E27FC236}">
                <a16:creationId xmlns:a16="http://schemas.microsoft.com/office/drawing/2014/main" id="{CF0DBAC8-FF34-58C6-06B3-A3A2681FE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22" name="Group 3121">
            <a:extLst>
              <a:ext uri="{FF2B5EF4-FFF2-40B4-BE49-F238E27FC236}">
                <a16:creationId xmlns:a16="http://schemas.microsoft.com/office/drawing/2014/main" id="{EAF60603-5B80-5E02-616C-14FC989898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123" name="Rectangle 3122">
              <a:extLst>
                <a:ext uri="{FF2B5EF4-FFF2-40B4-BE49-F238E27FC236}">
                  <a16:creationId xmlns:a16="http://schemas.microsoft.com/office/drawing/2014/main" id="{52ECD246-F7F9-5503-22FC-0F512B20E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4" name="Rectangle 3123">
              <a:extLst>
                <a:ext uri="{FF2B5EF4-FFF2-40B4-BE49-F238E27FC236}">
                  <a16:creationId xmlns:a16="http://schemas.microsoft.com/office/drawing/2014/main" id="{B5B3CA94-D96A-39AB-D24B-7C745EAFE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5" name="Rectangle 3124">
              <a:extLst>
                <a:ext uri="{FF2B5EF4-FFF2-40B4-BE49-F238E27FC236}">
                  <a16:creationId xmlns:a16="http://schemas.microsoft.com/office/drawing/2014/main" id="{AFF7F851-8E82-203C-E79D-230FFF9B2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27" name="Rectangle 3126">
            <a:extLst>
              <a:ext uri="{FF2B5EF4-FFF2-40B4-BE49-F238E27FC236}">
                <a16:creationId xmlns:a16="http://schemas.microsoft.com/office/drawing/2014/main" id="{CC9905F5-4F6E-B304-B4CB-2C9B08585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3469E2-09F7-A9F7-C22F-335145977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Conclusion</a:t>
            </a:r>
            <a:endParaRPr lang="en-GB" sz="4800" dirty="0"/>
          </a:p>
        </p:txBody>
      </p:sp>
      <p:cxnSp>
        <p:nvCxnSpPr>
          <p:cNvPr id="3129" name="Straight Connector 3128">
            <a:extLst>
              <a:ext uri="{FF2B5EF4-FFF2-40B4-BE49-F238E27FC236}">
                <a16:creationId xmlns:a16="http://schemas.microsoft.com/office/drawing/2014/main" id="{A0897F35-EBBE-4D92-71D2-5F03E46255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1C5641-E288-DF23-7686-DFD3FBAE3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F57950-6F09-44D1-B535-8938A08DFA2B}" type="slidenum">
              <a:rPr lang="en-GB" smtClean="0"/>
              <a:pPr>
                <a:spcAft>
                  <a:spcPts val="600"/>
                </a:spcAft>
              </a:pPr>
              <a:t>32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FC50D61-ED30-3FD6-0E6F-E7A934920B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880851"/>
                <a:ext cx="10515600" cy="3296111"/>
              </a:xfrm>
            </p:spPr>
            <p:txBody>
              <a:bodyPr/>
              <a:lstStyle/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n-US" altLang="en-US" b="1" dirty="0">
                    <a:latin typeface="Arial" panose="020B0604020202020204" pitchFamily="34" charset="0"/>
                  </a:rPr>
                  <a:t>What was built:</a:t>
                </a:r>
                <a:r>
                  <a:rPr lang="en-US" altLang="en-US" dirty="0">
                    <a:latin typeface="Arial" panose="020B0604020202020204" pitchFamily="34" charset="0"/>
                  </a:rPr>
                  <a:t> end-to-end pipeline from ring-down → features → models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n-US" altLang="en-US" b="1" dirty="0">
                    <a:latin typeface="Arial" panose="020B0604020202020204" pitchFamily="34" charset="0"/>
                  </a:rPr>
                  <a:t>What was achieved:</a:t>
                </a:r>
                <a:r>
                  <a:rPr lang="en-US" altLang="en-US" dirty="0">
                    <a:latin typeface="Arial" panose="020B0604020202020204" pitchFamily="34" charset="0"/>
                  </a:rPr>
                  <a:t> strong defect detection + early-warning performance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alt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fr-CH" alt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fr-CH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fr-CH" alt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</m:sSub>
                    <m:r>
                      <a:rPr lang="fr-CH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fr-CH" altLang="en-US" b="0" i="1" smtClean="0">
                        <a:latin typeface="Cambria Math" panose="02040503050406030204" pitchFamily="18" charset="0"/>
                      </a:rPr>
                      <m:t>0.81</m:t>
                    </m:r>
                  </m:oMath>
                </a14:m>
                <a:r>
                  <a:rPr lang="en-US" altLang="en-US" dirty="0">
                    <a:latin typeface="Arial" panose="020B0604020202020204" pitchFamily="34" charset="0"/>
                  </a:rPr>
                  <a:t>)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n-US" altLang="en-US" b="1" dirty="0">
                    <a:latin typeface="Arial" panose="020B0604020202020204" pitchFamily="34" charset="0"/>
                  </a:rPr>
                  <a:t>What remains:</a:t>
                </a:r>
                <a:r>
                  <a:rPr lang="en-US" altLang="en-US" dirty="0">
                    <a:latin typeface="Arial" panose="020B0604020202020204" pitchFamily="34" charset="0"/>
                  </a:rPr>
                  <a:t> test our models/observations on wear and tear induced datasets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FC50D61-ED30-3FD6-0E6F-E7A934920B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880851"/>
                <a:ext cx="10515600" cy="3296111"/>
              </a:xfrm>
              <a:blipFill>
                <a:blip r:embed="rId2"/>
                <a:stretch>
                  <a:fillRect l="-1217" t="-2037" r="-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3028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9ED20C-5F3A-AC78-043D-FA03CA0B7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20" name="Rectangle 3119">
            <a:extLst>
              <a:ext uri="{FF2B5EF4-FFF2-40B4-BE49-F238E27FC236}">
                <a16:creationId xmlns:a16="http://schemas.microsoft.com/office/drawing/2014/main" id="{C918F6D6-E7DA-BFCC-FAB5-3D4DBD720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22" name="Group 3121">
            <a:extLst>
              <a:ext uri="{FF2B5EF4-FFF2-40B4-BE49-F238E27FC236}">
                <a16:creationId xmlns:a16="http://schemas.microsoft.com/office/drawing/2014/main" id="{5223A407-A2F3-5DBD-988B-FEC63C576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123" name="Rectangle 3122">
              <a:extLst>
                <a:ext uri="{FF2B5EF4-FFF2-40B4-BE49-F238E27FC236}">
                  <a16:creationId xmlns:a16="http://schemas.microsoft.com/office/drawing/2014/main" id="{BCD59E98-9EBF-42FA-469E-EDA046A0C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4" name="Rectangle 3123">
              <a:extLst>
                <a:ext uri="{FF2B5EF4-FFF2-40B4-BE49-F238E27FC236}">
                  <a16:creationId xmlns:a16="http://schemas.microsoft.com/office/drawing/2014/main" id="{D16439D5-7DCE-4006-C213-E7E94C653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5" name="Rectangle 3124">
              <a:extLst>
                <a:ext uri="{FF2B5EF4-FFF2-40B4-BE49-F238E27FC236}">
                  <a16:creationId xmlns:a16="http://schemas.microsoft.com/office/drawing/2014/main" id="{E8E69DF3-AFA2-38D6-EA35-8E6A4A4CB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27" name="Rectangle 3126">
            <a:extLst>
              <a:ext uri="{FF2B5EF4-FFF2-40B4-BE49-F238E27FC236}">
                <a16:creationId xmlns:a16="http://schemas.microsoft.com/office/drawing/2014/main" id="{18B2AEEF-E653-0E9B-40E0-8B91365E4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B24AC8-2FCF-28C0-CC57-64F812C19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GB" sz="4800" b="1" dirty="0"/>
              <a:t>Thank you for listening!</a:t>
            </a:r>
            <a:endParaRPr lang="en-GB" sz="4800" dirty="0"/>
          </a:p>
        </p:txBody>
      </p:sp>
      <p:cxnSp>
        <p:nvCxnSpPr>
          <p:cNvPr id="3129" name="Straight Connector 3128">
            <a:extLst>
              <a:ext uri="{FF2B5EF4-FFF2-40B4-BE49-F238E27FC236}">
                <a16:creationId xmlns:a16="http://schemas.microsoft.com/office/drawing/2014/main" id="{EBBC3F24-29FB-C816-616F-235618617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CB9AB-2154-2959-8528-187DA2040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F57950-6F09-44D1-B535-8938A08DFA2B}" type="slidenum">
              <a:rPr lang="en-GB" smtClean="0"/>
              <a:pPr>
                <a:spcAft>
                  <a:spcPts val="600"/>
                </a:spcAft>
              </a:pPr>
              <a:t>33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EA8CAA-43AE-1B91-7C3B-82BD63A79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80851"/>
            <a:ext cx="10515600" cy="3296111"/>
          </a:xfrm>
        </p:spPr>
        <p:txBody>
          <a:bodyPr/>
          <a:lstStyle/>
          <a:p>
            <a:pPr marL="0" indent="0">
              <a:buNone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8736625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31E4E7-AA0E-DCF3-FD44-D16B5CC87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20" name="Rectangle 3119">
            <a:extLst>
              <a:ext uri="{FF2B5EF4-FFF2-40B4-BE49-F238E27FC236}">
                <a16:creationId xmlns:a16="http://schemas.microsoft.com/office/drawing/2014/main" id="{CDD305B4-5818-1BA5-58D8-1BD88949F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22" name="Group 3121">
            <a:extLst>
              <a:ext uri="{FF2B5EF4-FFF2-40B4-BE49-F238E27FC236}">
                <a16:creationId xmlns:a16="http://schemas.microsoft.com/office/drawing/2014/main" id="{D3BFEFCE-9AFC-73E5-8C83-D878814B1E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123" name="Rectangle 3122">
              <a:extLst>
                <a:ext uri="{FF2B5EF4-FFF2-40B4-BE49-F238E27FC236}">
                  <a16:creationId xmlns:a16="http://schemas.microsoft.com/office/drawing/2014/main" id="{0631456F-555E-DF73-2017-013CF88BE2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4" name="Rectangle 3123">
              <a:extLst>
                <a:ext uri="{FF2B5EF4-FFF2-40B4-BE49-F238E27FC236}">
                  <a16:creationId xmlns:a16="http://schemas.microsoft.com/office/drawing/2014/main" id="{23845687-449A-EC5A-5131-A7D2C62E3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5" name="Rectangle 3124">
              <a:extLst>
                <a:ext uri="{FF2B5EF4-FFF2-40B4-BE49-F238E27FC236}">
                  <a16:creationId xmlns:a16="http://schemas.microsoft.com/office/drawing/2014/main" id="{38A73612-2F58-C1C1-3D45-EB4AA1EF8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27" name="Rectangle 3126">
            <a:extLst>
              <a:ext uri="{FF2B5EF4-FFF2-40B4-BE49-F238E27FC236}">
                <a16:creationId xmlns:a16="http://schemas.microsoft.com/office/drawing/2014/main" id="{FE80AF58-8C91-AAA2-082F-C415C9338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F76E9D-E61B-9AA5-9554-1660D7D70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Annex: Parameter initialization</a:t>
            </a:r>
            <a:endParaRPr lang="en-GB" sz="4800" dirty="0"/>
          </a:p>
        </p:txBody>
      </p:sp>
      <p:cxnSp>
        <p:nvCxnSpPr>
          <p:cNvPr id="3129" name="Straight Connector 3128">
            <a:extLst>
              <a:ext uri="{FF2B5EF4-FFF2-40B4-BE49-F238E27FC236}">
                <a16:creationId xmlns:a16="http://schemas.microsoft.com/office/drawing/2014/main" id="{AABCE2E0-C860-9C9D-69D3-FE8216E4D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891A5-5EBF-DE77-F13B-98963713C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F57950-6F09-44D1-B535-8938A08DFA2B}" type="slidenum">
              <a:rPr lang="en-GB" smtClean="0"/>
              <a:pPr>
                <a:spcAft>
                  <a:spcPts val="600"/>
                </a:spcAft>
              </a:pPr>
              <a:t>34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14CEDCE-08E6-FE4C-918E-4B91C19383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880851"/>
                <a:ext cx="10515600" cy="3296111"/>
              </a:xfrm>
            </p:spPr>
            <p:txBody>
              <a:bodyPr>
                <a:normAutofit lnSpcReduction="10000"/>
              </a:bodyPr>
              <a:lstStyle/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en-US" dirty="0">
                    <a:latin typeface="Arial" panose="020B0604020202020204" pitchFamily="34" charset="0"/>
                  </a:rPr>
                  <a:t>: </a:t>
                </a:r>
                <a:r>
                  <a:rPr lang="en-GB" dirty="0"/>
                  <a:t>estimate from the peak of the tapered FFT magnitude, refined by parabolic interpolation.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en-US" dirty="0">
                    <a:latin typeface="Arial" panose="020B0604020202020204" pitchFamily="34" charset="0"/>
                  </a:rPr>
                  <a:t>: </a:t>
                </a:r>
                <a:r>
                  <a:rPr lang="en-GB" dirty="0"/>
                  <a:t>obtain from the peak-to-peak range of the detrended signal.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en-US" dirty="0">
                    <a:latin typeface="Arial" panose="020B0604020202020204" pitchFamily="34" charset="0"/>
                  </a:rPr>
                  <a:t> </a:t>
                </a:r>
                <a:r>
                  <a:rPr lang="en-GB" dirty="0"/>
                  <a:t>detect peaks in the absolute detrended signal and fit a line to the logarithm of peak magnitudes versus time; the slope yields an estimate of the decay rate.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altLang="en-US" dirty="0">
                    <a:latin typeface="Arial" panose="020B0604020202020204" pitchFamily="34" charset="0"/>
                  </a:rPr>
                  <a:t>: </a:t>
                </a:r>
                <a:r>
                  <a:rPr lang="en-GB" dirty="0"/>
                  <a:t>estimate from the signal value and its initial slope.</a:t>
                </a:r>
                <a:endParaRPr lang="en-US" dirty="0">
                  <a:latin typeface="Arial" panose="020B0604020202020204" pitchFamily="34" charset="0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/>
                  <a:t>: least squares fit.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14CEDCE-08E6-FE4C-918E-4B91C19383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880851"/>
                <a:ext cx="10515600" cy="3296111"/>
              </a:xfrm>
              <a:blipFill>
                <a:blip r:embed="rId2"/>
                <a:stretch>
                  <a:fillRect l="-1217" t="-3889" r="-638" b="-12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F893F7B-DFFF-43B4-D634-E4127CC105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476" y="3379494"/>
            <a:ext cx="5440691" cy="219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7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BE09A4-332D-1525-484A-D704CA5C8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34" name="Rectangle 3133">
            <a:extLst>
              <a:ext uri="{FF2B5EF4-FFF2-40B4-BE49-F238E27FC236}">
                <a16:creationId xmlns:a16="http://schemas.microsoft.com/office/drawing/2014/main" id="{D55CA618-78A6-47F6-B865-E9315164F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36" name="Group 3135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3137" name="Straight Connector 3136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38" name="Rectangle 3137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40" name="Rectangle 3139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B7E4C1-ECF4-E095-D3CD-8287FFAC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232" y="3941205"/>
            <a:ext cx="10071536" cy="9297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Annex: Bank phase correction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C5516B-2167-2BA3-0090-B2958FBBBA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17" y="916093"/>
            <a:ext cx="5069590" cy="25094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5A5F54-25DB-3D04-F615-AE4A3E2D8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507" y="917037"/>
            <a:ext cx="5065776" cy="250755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D90D2-56EB-7615-1A99-337795103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AF57950-6F09-44D1-B535-8938A08DFA2B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35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1004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2648B0-9E62-0D37-29AD-6A0BA219E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Rectangle 2102">
            <a:extLst>
              <a:ext uri="{FF2B5EF4-FFF2-40B4-BE49-F238E27FC236}">
                <a16:creationId xmlns:a16="http://schemas.microsoft.com/office/drawing/2014/main" id="{0EFD753D-6A49-46DD-9E82-AA6E2C62B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05" name="Rectangle 2104">
            <a:extLst>
              <a:ext uri="{FF2B5EF4-FFF2-40B4-BE49-F238E27FC236}">
                <a16:creationId xmlns:a16="http://schemas.microsoft.com/office/drawing/2014/main" id="{138A5824-1F4A-4EE7-BC13-5BB48FC08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606401E-3674-63D1-AD68-3D6385F9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57" y="637523"/>
            <a:ext cx="3608896" cy="1690993"/>
          </a:xfrm>
        </p:spPr>
        <p:txBody>
          <a:bodyPr anchor="b">
            <a:normAutofit/>
          </a:bodyPr>
          <a:lstStyle/>
          <a:p>
            <a:r>
              <a:rPr lang="fr-CH" sz="3600">
                <a:solidFill>
                  <a:srgbClr val="FFFFFF"/>
                </a:solidFill>
              </a:rPr>
              <a:t>Annex: parameters</a:t>
            </a:r>
            <a:endParaRPr lang="en-GB" sz="3600"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ABDF3C-0638-BB04-7678-2BB2AA98E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080" y="462123"/>
            <a:ext cx="3211039" cy="15814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25A279-F07B-B254-221A-5993DBEC6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4120" y="325905"/>
            <a:ext cx="3014429" cy="1853874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5623BB85-C3EB-9D9D-4E87-0636A26156C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98256" y="2474260"/>
            <a:ext cx="3607930" cy="36771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6AEC58-772A-AA61-24CA-59E36400133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484" r="4534" b="3"/>
          <a:stretch>
            <a:fillRect/>
          </a:stretch>
        </p:blipFill>
        <p:spPr>
          <a:xfrm>
            <a:off x="5155081" y="2506837"/>
            <a:ext cx="3219976" cy="1844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5B8D2A-20B5-58C3-96F4-F820A600714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" b="6826"/>
          <a:stretch>
            <a:fillRect/>
          </a:stretch>
        </p:blipFill>
        <p:spPr>
          <a:xfrm>
            <a:off x="8810312" y="4659892"/>
            <a:ext cx="3132898" cy="17952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3653C1-4D6B-E990-1448-426771F8E3F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957" r="9062" b="3"/>
          <a:stretch>
            <a:fillRect/>
          </a:stretch>
        </p:blipFill>
        <p:spPr>
          <a:xfrm>
            <a:off x="5163486" y="4659892"/>
            <a:ext cx="3211571" cy="183953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DDA536-DA80-736A-4516-7494E29FD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F57950-6F09-44D1-B535-8938A08DFA2B}" type="slidenum">
              <a:rPr lang="en-GB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36</a:t>
            </a:fld>
            <a:endParaRPr lang="en-GB" sz="1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465E6E-B5AD-F407-8BC5-B5E0E9F79B7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" b="6826"/>
          <a:stretch>
            <a:fillRect/>
          </a:stretch>
        </p:blipFill>
        <p:spPr>
          <a:xfrm>
            <a:off x="8774120" y="2384343"/>
            <a:ext cx="3169090" cy="181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15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0AB7E4-2765-BA3F-F9A2-E00C65A94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Rectangle 4104">
            <a:extLst>
              <a:ext uri="{FF2B5EF4-FFF2-40B4-BE49-F238E27FC236}">
                <a16:creationId xmlns:a16="http://schemas.microsoft.com/office/drawing/2014/main" id="{0EFD753D-6A49-46DD-9E82-AA6E2C62B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138A5824-1F4A-4EE7-BC13-5BB48FC08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BD58093-1ABC-ED87-D7E3-9995F6D4B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57" y="637523"/>
            <a:ext cx="3608896" cy="1690993"/>
          </a:xfrm>
        </p:spPr>
        <p:txBody>
          <a:bodyPr anchor="b">
            <a:normAutofit/>
          </a:bodyPr>
          <a:lstStyle/>
          <a:p>
            <a:r>
              <a:rPr lang="fr-CH" sz="3600" dirty="0">
                <a:solidFill>
                  <a:srgbClr val="FFFFFF"/>
                </a:solidFill>
              </a:rPr>
              <a:t>Annex: </a:t>
            </a:r>
            <a:r>
              <a:rPr lang="fr-CH" sz="3600">
                <a:solidFill>
                  <a:srgbClr val="FFFFFF"/>
                </a:solidFill>
              </a:rPr>
              <a:t>parameters</a:t>
            </a:r>
            <a:endParaRPr lang="en-GB" sz="3600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522E4F-D591-00BD-4826-827199CE1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080" y="462123"/>
            <a:ext cx="3211039" cy="158143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A9BB6BE-F828-FC8F-61AB-C97B4A860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90737" y="2382253"/>
            <a:ext cx="3014429" cy="185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0FD18675-5E04-B027-1453-C3B0997B6B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98256" y="2474260"/>
            <a:ext cx="3607930" cy="36771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5740368-E102-2E13-5AD5-309EF26EE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9773" y="2526095"/>
            <a:ext cx="3219976" cy="15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174CF-23D9-CBAD-DD55-C04CE7106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90737" y="4578131"/>
            <a:ext cx="3008288" cy="185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738B23D-EB50-9CCB-5BDD-84596332E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63486" y="4788810"/>
            <a:ext cx="3211571" cy="158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95F21-6000-C0ED-A029-28240E343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F57950-6F09-44D1-B535-8938A08DFA2B}" type="slidenum">
              <a:rPr lang="en-GB" sz="1000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37</a:t>
            </a:fld>
            <a:endParaRPr lang="en-GB" sz="1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92B181-8D9B-9442-D834-56B88D7F21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7635" y="429772"/>
            <a:ext cx="3054492" cy="187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28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01A4E6-18D4-A92C-D190-D6A7C3D36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44" name="Rectangle 3143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D20DD2-79B0-BE47-D0B0-DC91BAAE7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Annex: Distance correlation</a:t>
            </a:r>
          </a:p>
        </p:txBody>
      </p:sp>
      <p:sp>
        <p:nvSpPr>
          <p:cNvPr id="3145" name="Rectangle 3144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6" name="Rectangle 3145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9F14B3-10E5-4301-4B44-64F83C75FF0B}"/>
              </a:ext>
            </a:extLst>
          </p:cNvPr>
          <p:cNvSpPr txBox="1"/>
          <p:nvPr/>
        </p:nvSpPr>
        <p:spPr>
          <a:xfrm>
            <a:off x="793661" y="2599509"/>
            <a:ext cx="4530898" cy="3639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A non-parametric measure of dependence that captures non-linear relationships between variables and is not sensitive to the scale of data.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5ED2681-37D7-84FE-FC21-B076A3CE3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1532" y="2995867"/>
            <a:ext cx="5150277" cy="2691019"/>
          </a:xfrm>
          <a:prstGeom prst="rect">
            <a:avLst/>
          </a:prstGeom>
        </p:spPr>
      </p:pic>
      <p:sp>
        <p:nvSpPr>
          <p:cNvPr id="3147" name="Rectangle 3146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07612-1863-A6B8-E9C8-522297ABA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AF57950-6F09-44D1-B535-8938A08DFA2B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38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5908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8D9B54-5AC4-BA86-E361-E4072E300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51" name="Rectangle 10250">
            <a:extLst>
              <a:ext uri="{FF2B5EF4-FFF2-40B4-BE49-F238E27FC236}">
                <a16:creationId xmlns:a16="http://schemas.microsoft.com/office/drawing/2014/main" id="{18CD2EEA-AAD1-F495-165D-05DB61ADC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B6A9C8-ED96-5BE4-E623-CF94ACDC8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3930305"/>
            <a:ext cx="3861960" cy="2437244"/>
          </a:xfrm>
        </p:spPr>
        <p:txBody>
          <a:bodyPr anchor="ctr">
            <a:normAutofit/>
          </a:bodyPr>
          <a:lstStyle/>
          <a:p>
            <a:r>
              <a:rPr lang="en-US" sz="3600" dirty="0"/>
              <a:t>Annex :Predictive maintenance</a:t>
            </a:r>
            <a:endParaRPr lang="en-GB" sz="3600" dirty="0"/>
          </a:p>
        </p:txBody>
      </p:sp>
      <p:sp>
        <p:nvSpPr>
          <p:cNvPr id="10253" name="Rectangle 10252">
            <a:extLst>
              <a:ext uri="{FF2B5EF4-FFF2-40B4-BE49-F238E27FC236}">
                <a16:creationId xmlns:a16="http://schemas.microsoft.com/office/drawing/2014/main" id="{B6B2A65E-D7DF-55CD-DF62-9026031FC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5" name="Rectangle 10254">
            <a:extLst>
              <a:ext uri="{FF2B5EF4-FFF2-40B4-BE49-F238E27FC236}">
                <a16:creationId xmlns:a16="http://schemas.microsoft.com/office/drawing/2014/main" id="{C736C6E6-C2C6-04BA-8448-186BED074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35578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32ED677-ABCE-CA81-73F2-BDAC76AA3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8011" y="800547"/>
            <a:ext cx="3335789" cy="200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0B01CED1-03B3-99E9-F14F-F6F09CA76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2497" y="865848"/>
            <a:ext cx="3336953" cy="200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BE3107A3-A802-1B45-0008-1DDD7EAD4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75254" y="865848"/>
            <a:ext cx="3336953" cy="200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7" name="Rectangle 10256">
            <a:extLst>
              <a:ext uri="{FF2B5EF4-FFF2-40B4-BE49-F238E27FC236}">
                <a16:creationId xmlns:a16="http://schemas.microsoft.com/office/drawing/2014/main" id="{1AF618DD-41EF-5CBC-8498-2DBDD7222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635346" y="5126067"/>
            <a:ext cx="219456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3A88A5-DF1F-AB5C-762A-D496C7B965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761" y="3667868"/>
            <a:ext cx="4081208" cy="288869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17526-2797-BD07-967D-559FFC419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F57950-6F09-44D1-B535-8938A08DFA2B}" type="slidenum">
              <a:rPr lang="en-GB" smtClean="0"/>
              <a:pPr>
                <a:spcAft>
                  <a:spcPts val="600"/>
                </a:spcAft>
              </a:pPr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456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0D4A2E-9E78-56C6-9343-1BAEEC4BF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75B6B-6FA5-1447-E1CB-5A94BF204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Printhead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E0C6B0-1753-D22C-A42C-D54494F25B55}"/>
              </a:ext>
            </a:extLst>
          </p:cNvPr>
          <p:cNvSpPr txBox="1"/>
          <p:nvPr/>
        </p:nvSpPr>
        <p:spPr>
          <a:xfrm>
            <a:off x="645066" y="2031101"/>
            <a:ext cx="4282984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Component in a printer that holds and transfer the ink to the printing medium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1280 nozzles separated into 4 electrical banks: A, B, C &amp; D</a:t>
            </a:r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A756A6-DA85-CCC1-DF9A-3947E6049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38" y="2074401"/>
            <a:ext cx="5628018" cy="24763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29BFFF-C4C8-CCED-1F9D-AEDFFBEB5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AF57950-6F09-44D1-B535-8938A08DFA2B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7EDF69E-ED47-A20C-E21D-7D4A49BCE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066" y="2031101"/>
            <a:ext cx="4282984" cy="35119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285750" lvl="0" indent="-28575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2767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934BC2-9B82-F7E2-73CF-2798C965F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903A41-9299-7AB9-08A5-B1D4067F5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Annex : Gantt </a:t>
            </a:r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Chart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D7C7BAA-D5EE-9939-EA54-7D7E38A71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238" y="1134435"/>
            <a:ext cx="7608304" cy="466008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0E8F2-8D2D-E254-3D19-5891C1902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492240"/>
            <a:ext cx="312693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AF57950-6F09-44D1-B535-8938A08DFA2B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967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94AE85-0732-935D-E708-F63706A16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23" name="Rectangle 2122">
            <a:extLst>
              <a:ext uri="{FF2B5EF4-FFF2-40B4-BE49-F238E27FC236}">
                <a16:creationId xmlns:a16="http://schemas.microsoft.com/office/drawing/2014/main" id="{17456923-BB35-2FDE-3954-E1866F7A63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A3F8ED-411B-AFF6-F92E-C7FD2914B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4000" dirty="0"/>
              <a:t>Problematic</a:t>
            </a:r>
            <a:endParaRPr lang="en-GB" sz="4000" dirty="0"/>
          </a:p>
        </p:txBody>
      </p:sp>
      <p:grpSp>
        <p:nvGrpSpPr>
          <p:cNvPr id="2125" name="Group 2124">
            <a:extLst>
              <a:ext uri="{FF2B5EF4-FFF2-40B4-BE49-F238E27FC236}">
                <a16:creationId xmlns:a16="http://schemas.microsoft.com/office/drawing/2014/main" id="{B04475A8-32C2-28F2-D122-CCEF13AEC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126" name="Rectangle 2125">
              <a:extLst>
                <a:ext uri="{FF2B5EF4-FFF2-40B4-BE49-F238E27FC236}">
                  <a16:creationId xmlns:a16="http://schemas.microsoft.com/office/drawing/2014/main" id="{B121D1BA-626B-4BEA-F15D-58F7D6E5C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7" name="Rectangle 2126">
              <a:extLst>
                <a:ext uri="{FF2B5EF4-FFF2-40B4-BE49-F238E27FC236}">
                  <a16:creationId xmlns:a16="http://schemas.microsoft.com/office/drawing/2014/main" id="{B2B9C86C-0C37-98F1-3E8B-C2B2B413E5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29" name="Rectangle 2128">
            <a:extLst>
              <a:ext uri="{FF2B5EF4-FFF2-40B4-BE49-F238E27FC236}">
                <a16:creationId xmlns:a16="http://schemas.microsoft.com/office/drawing/2014/main" id="{F211C34F-8613-8FD7-3EA0-B0B27F224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C2D72C3-7618-FA7B-1713-3745327319D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90719" y="2330505"/>
            <a:ext cx="4559425" cy="39795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285750" lvl="0" indent="-285750" fontAlgn="base">
              <a:spcBef>
                <a:spcPct val="0"/>
              </a:spcBef>
              <a:spcAft>
                <a:spcPts val="600"/>
              </a:spcAft>
            </a:pPr>
            <a:r>
              <a:rPr lang="en-GB" sz="2000" dirty="0"/>
              <a:t>Nozzle failures = print defects = cost/downtime</a:t>
            </a:r>
          </a:p>
          <a:p>
            <a:pPr marL="285750" lvl="0" indent="-285750" fontAlgn="base">
              <a:spcBef>
                <a:spcPct val="0"/>
              </a:spcBef>
              <a:spcAft>
                <a:spcPts val="600"/>
              </a:spcAft>
            </a:pPr>
            <a:r>
              <a:rPr lang="en-GB" sz="2000" dirty="0"/>
              <a:t>Current maintenance is reactive and depends on visual inspection or periodic cleaning.</a:t>
            </a:r>
          </a:p>
          <a:p>
            <a:pPr marL="0" lvl="0" indent="0" fontAlgn="base">
              <a:spcBef>
                <a:spcPct val="0"/>
              </a:spcBef>
              <a:spcAft>
                <a:spcPts val="600"/>
              </a:spcAft>
              <a:buNone/>
            </a:pPr>
            <a:endParaRPr lang="en-GB" sz="2000" dirty="0"/>
          </a:p>
          <a:p>
            <a:pPr marL="0" lvl="0" indent="0" fontAlgn="base">
              <a:spcBef>
                <a:spcPct val="0"/>
              </a:spcBef>
              <a:spcAft>
                <a:spcPts val="600"/>
              </a:spcAft>
              <a:buNone/>
            </a:pPr>
            <a:r>
              <a:rPr lang="en-GB" sz="2000" dirty="0"/>
              <a:t>Leverage signals for a proactive approach to maintenance.</a:t>
            </a:r>
            <a:endParaRPr lang="en-US" sz="2000" dirty="0"/>
          </a:p>
        </p:txBody>
      </p:sp>
      <p:sp>
        <p:nvSpPr>
          <p:cNvPr id="2131" name="Rectangle 2130">
            <a:extLst>
              <a:ext uri="{FF2B5EF4-FFF2-40B4-BE49-F238E27FC236}">
                <a16:creationId xmlns:a16="http://schemas.microsoft.com/office/drawing/2014/main" id="{DE373249-A561-15F0-EDC1-496AF4B0E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3" name="Rectangle 2132">
            <a:extLst>
              <a:ext uri="{FF2B5EF4-FFF2-40B4-BE49-F238E27FC236}">
                <a16:creationId xmlns:a16="http://schemas.microsoft.com/office/drawing/2014/main" id="{B972A71A-C651-4006-83ED-42CEABEFE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3" descr="How to Maintain and Clean UV Curable Printheads | Ink Tank">
            <a:extLst>
              <a:ext uri="{FF2B5EF4-FFF2-40B4-BE49-F238E27FC236}">
                <a16:creationId xmlns:a16="http://schemas.microsoft.com/office/drawing/2014/main" id="{D8948751-BCC1-7A96-9939-B7903F61F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76" b="-16"/>
          <a:stretch>
            <a:fillRect/>
          </a:stretch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4AFF12-B1B0-1937-4AD2-6F905DECC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F57950-6F09-44D1-B535-8938A08DFA2B}" type="slidenum">
              <a:rPr lang="en-GB" smtClean="0"/>
              <a:pPr>
                <a:spcAft>
                  <a:spcPts val="600"/>
                </a:spcAft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6207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24B853-DCFE-A689-F0A2-3427CB305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06" name="Rectangle 2105">
            <a:extLst>
              <a:ext uri="{FF2B5EF4-FFF2-40B4-BE49-F238E27FC236}">
                <a16:creationId xmlns:a16="http://schemas.microsoft.com/office/drawing/2014/main" id="{EF4CB1B7-AF26-4C13-8E7D-0489A31E4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08" name="Group 2107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109" name="Rectangle 2108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0" name="Rectangle 2109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12" name="Rectangle 2111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08BCEC-3DAA-83EA-0242-38BECAE06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anchor="b">
            <a:normAutofit/>
          </a:bodyPr>
          <a:lstStyle/>
          <a:p>
            <a:r>
              <a:rPr lang="fr-CH" sz="4000"/>
              <a:t>What we measure</a:t>
            </a:r>
            <a:endParaRPr lang="en-GB" sz="4000" dirty="0"/>
          </a:p>
        </p:txBody>
      </p:sp>
      <p:sp>
        <p:nvSpPr>
          <p:cNvPr id="2114" name="Rectangle 2113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765D3BCB-A8A3-5729-272E-F90C1ACD3EF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55715" y="2508105"/>
            <a:ext cx="5040285" cy="363249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en-US" sz="2000">
                <a:latin typeface="Arial" panose="020B0604020202020204" pitchFamily="34" charset="0"/>
              </a:rPr>
              <a:t>Self-sensing waveform → nozzle dynamics</a:t>
            </a:r>
            <a:endParaRPr kumimoji="0" lang="en-US" altLang="en-US" sz="20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342900" marR="0" lvl="0" indent="-34290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Nozzle-check image → label per nozzle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D53BC8E-7AD6-E175-E5CD-3AC23E3D5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129"/>
          <a:stretch>
            <a:fillRect/>
          </a:stretch>
        </p:blipFill>
        <p:spPr>
          <a:xfrm rot="16200000">
            <a:off x="7868653" y="2716811"/>
            <a:ext cx="2581173" cy="43891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1BC0D6-7F15-FA9A-8821-0502FF3C3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3" r="25099" b="-2"/>
          <a:stretch>
            <a:fillRect/>
          </a:stretch>
        </p:blipFill>
        <p:spPr>
          <a:xfrm>
            <a:off x="6964680" y="865707"/>
            <a:ext cx="4389120" cy="258117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59579-8A07-0D6B-69AB-7A0BE9629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F57950-6F09-44D1-B535-8938A08DFA2B}" type="slidenum">
              <a:rPr lang="en-GB" smtClean="0"/>
              <a:pPr>
                <a:spcAft>
                  <a:spcPts val="600"/>
                </a:spcAft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869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A27917-8CB4-03BE-F294-7D9D5518F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97" name="Rectangle 2096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99" name="Group 2098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100" name="Rectangle 2099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1" name="Rectangle 2100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03" name="Rectangle 2102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C9250-187F-E43E-1CE1-AD5452121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anchor="b">
            <a:normAutofit/>
          </a:bodyPr>
          <a:lstStyle/>
          <a:p>
            <a:r>
              <a:rPr lang="fr-CH" sz="4000"/>
              <a:t>Self-sensing waveform</a:t>
            </a:r>
            <a:endParaRPr lang="en-GB" sz="4000"/>
          </a:p>
        </p:txBody>
      </p:sp>
      <p:sp>
        <p:nvSpPr>
          <p:cNvPr id="2105" name="Rectangle 2104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3C42C12B-A24B-9700-12AF-5B203CFFB3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55715" y="2508105"/>
            <a:ext cx="5040285" cy="363249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lang="en-GB" sz="2000"/>
              <a:t>The same piezo element that actuates also senses ring-down via the direct piezoelectric effect.</a:t>
            </a:r>
            <a:endParaRPr kumimoji="0" lang="en-US" altLang="en-US" sz="20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31E7CC-F456-EB5B-BB1E-80DCE5D3A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667" y="4031728"/>
            <a:ext cx="4389120" cy="166786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4DC74-EAA3-0F52-992B-BBB7B957B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F57950-6F09-44D1-B535-8938A08DFA2B}" type="slidenum">
              <a:rPr lang="en-GB" smtClean="0"/>
              <a:pPr>
                <a:spcAft>
                  <a:spcPts val="600"/>
                </a:spcAft>
              </a:pPr>
              <a:t>7</a:t>
            </a:fld>
            <a:endParaRPr lang="en-GB"/>
          </a:p>
        </p:txBody>
      </p:sp>
      <p:pic>
        <p:nvPicPr>
          <p:cNvPr id="3" name="Picture 2" descr="Increasing Print Quality in Industrial Inkjet Systems | The Lee Co">
            <a:extLst>
              <a:ext uri="{FF2B5EF4-FFF2-40B4-BE49-F238E27FC236}">
                <a16:creationId xmlns:a16="http://schemas.microsoft.com/office/drawing/2014/main" id="{A420E97D-0118-CB33-9D40-C3F119E76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71814" y="785913"/>
            <a:ext cx="3338826" cy="261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93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3CD29F-2F7D-8ED3-9565-9BDD8E547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3" name="Rectangle 1062">
            <a:extLst>
              <a:ext uri="{FF2B5EF4-FFF2-40B4-BE49-F238E27FC236}">
                <a16:creationId xmlns:a16="http://schemas.microsoft.com/office/drawing/2014/main" id="{6ECA6DCB-B7E1-40A9-9524-540C6DA40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53ED03-60F1-C115-ACFF-39C3206BB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labels are produced</a:t>
            </a:r>
          </a:p>
        </p:txBody>
      </p: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066" name="Rectangle 106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7" name="Rectangle 106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9" name="Rectangle 106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B66DF6-4785-377E-BA58-9F7AB2E75BFE}"/>
              </a:ext>
            </a:extLst>
          </p:cNvPr>
          <p:cNvSpPr txBox="1"/>
          <p:nvPr/>
        </p:nvSpPr>
        <p:spPr>
          <a:xfrm>
            <a:off x="590719" y="2330505"/>
            <a:ext cx="5278066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dirty="0"/>
              <a:t>Proprietary algorithm that segments and labels printed patterns</a:t>
            </a: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dirty="0"/>
              <a:t>4 possible labels : </a:t>
            </a:r>
          </a:p>
          <a:p>
            <a:pPr marL="400050" indent="-3429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Jetting</a:t>
            </a:r>
          </a:p>
          <a:p>
            <a:pPr marL="400050" indent="-3429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altLang="en-US" sz="2000" dirty="0"/>
              <a:t>Non-jetting</a:t>
            </a:r>
          </a:p>
          <a:p>
            <a:pPr marL="400050" indent="-3429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altLang="en-US" sz="2000" dirty="0"/>
              <a:t>Intermittent</a:t>
            </a:r>
          </a:p>
          <a:p>
            <a:pPr marL="400050" indent="-3429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Deviated</a:t>
            </a:r>
          </a:p>
        </p:txBody>
      </p:sp>
      <p:sp>
        <p:nvSpPr>
          <p:cNvPr id="1071" name="Rectangle 107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3" name="Rectangle 107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93261D-668F-2A9A-6EB4-7238AF8F4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12889"/>
          <a:stretch>
            <a:fillRect/>
          </a:stretch>
        </p:blipFill>
        <p:spPr>
          <a:xfrm>
            <a:off x="7083423" y="581892"/>
            <a:ext cx="4397433" cy="25187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45B42-6428-B1F7-A07D-B2C830D69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AF57950-6F09-44D1-B535-8938A08DFA2B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075" name="Rectangle 1074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7EC87C-BC75-BC2D-2075-E29A2C0BEF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583"/>
          <a:stretch>
            <a:fillRect/>
          </a:stretch>
        </p:blipFill>
        <p:spPr>
          <a:xfrm rot="16200000">
            <a:off x="8021829" y="2769487"/>
            <a:ext cx="2518756" cy="4395569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284630B3-9518-3228-E854-2AD9F46BC6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066" y="2031101"/>
            <a:ext cx="4282984" cy="35119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285750" lvl="0" indent="-28575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664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75C062-0A11-71ED-9C0A-546A11008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A5EB1A-B437-C61B-232F-DA6C495F1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fr-CH" sz="5400"/>
              <a:t>Project scope</a:t>
            </a:r>
            <a:endParaRPr lang="en-GB" sz="540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AA4E664-40B2-BFD1-C519-B1359D7ACA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93660" y="2599509"/>
            <a:ext cx="10143668" cy="34355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US" altLang="en-US" sz="2400" b="1">
                <a:latin typeface="Arial" panose="020B0604020202020204" pitchFamily="34" charset="0"/>
              </a:rPr>
              <a:t>1</a:t>
            </a:r>
            <a:r>
              <a:rPr kumimoji="0" lang="en-US" altLang="en-US" sz="24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. Relate signals to defect mechanisms</a:t>
            </a:r>
            <a:endParaRPr kumimoji="0" lang="en-US" altLang="en-US" sz="24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US" altLang="en-US" sz="2400">
                <a:latin typeface="Arial" panose="020B0604020202020204" pitchFamily="34" charset="0"/>
              </a:rPr>
              <a:t>Explore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link between applied pressure and acoustic signature.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US" altLang="en-US" sz="2400" b="1">
                <a:latin typeface="Arial" panose="020B0604020202020204" pitchFamily="34" charset="0"/>
              </a:rPr>
              <a:t>2</a:t>
            </a:r>
            <a:r>
              <a:rPr kumimoji="0" lang="en-US" altLang="en-US" sz="24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. Dynamic prediction of defects</a:t>
            </a:r>
            <a:endParaRPr kumimoji="0" lang="en-US" altLang="en-US" sz="24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US" altLang="en-US" sz="2400">
                <a:latin typeface="Arial" panose="020B0604020202020204" pitchFamily="34" charset="0"/>
              </a:rPr>
              <a:t>Predict jetting status.</a:t>
            </a:r>
            <a:endParaRPr kumimoji="0" lang="en-US" altLang="en-US" sz="24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US" altLang="en-US" sz="2400" b="1">
                <a:latin typeface="Arial" panose="020B0604020202020204" pitchFamily="34" charset="0"/>
              </a:rPr>
              <a:t>3</a:t>
            </a:r>
            <a:r>
              <a:rPr kumimoji="0" lang="en-US" altLang="en-US" sz="24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. Proof-of-concept demonstrator</a:t>
            </a:r>
            <a:endParaRPr kumimoji="0" lang="en-US" altLang="en-US" sz="24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Input: acoustic data → Output: jetting status / early warnings.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9A2AE-3341-1E46-5D3C-E0B1ADBDD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F57950-6F09-44D1-B535-8938A08DFA2B}" type="slidenum">
              <a:rPr lang="en-GB" smtClean="0"/>
              <a:pPr>
                <a:spcAft>
                  <a:spcPts val="600"/>
                </a:spcAft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548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f0fee5d-c490-48a6-a21f-9641cde16df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4AEF179D32BD43900196BC4573F16C" ma:contentTypeVersion="6" ma:contentTypeDescription="Crée un document." ma:contentTypeScope="" ma:versionID="0ceb4c5199eee8c7dbb9af798e5eec72">
  <xsd:schema xmlns:xsd="http://www.w3.org/2001/XMLSchema" xmlns:xs="http://www.w3.org/2001/XMLSchema" xmlns:p="http://schemas.microsoft.com/office/2006/metadata/properties" xmlns:ns3="9f0fee5d-c490-48a6-a21f-9641cde16df5" targetNamespace="http://schemas.microsoft.com/office/2006/metadata/properties" ma:root="true" ma:fieldsID="7f617eab4969ba65d8d787bd47354c19" ns3:_="">
    <xsd:import namespace="9f0fee5d-c490-48a6-a21f-9641cde16df5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0fee5d-c490-48a6-a21f-9641cde16df5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4FFB6DD-60A1-4B18-9A82-DDD1DEF8D43C}">
  <ds:schemaRefs>
    <ds:schemaRef ds:uri="http://schemas.microsoft.com/office/2006/metadata/properties"/>
    <ds:schemaRef ds:uri="http://schemas.microsoft.com/office/infopath/2007/PartnerControls"/>
    <ds:schemaRef ds:uri="9f0fee5d-c490-48a6-a21f-9641cde16df5"/>
    <ds:schemaRef ds:uri="http://purl.org/dc/terms/"/>
    <ds:schemaRef ds:uri="http://www.w3.org/XML/1998/namespace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5EDBDAA-8C86-485E-8863-58635969241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95A7C8F-69B6-430B-A667-18A55EDABE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0fee5d-c490-48a6-a21f-9641cde16df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8952</TotalTime>
  <Words>1270</Words>
  <Application>Microsoft Office PowerPoint</Application>
  <PresentationFormat>Widescreen</PresentationFormat>
  <Paragraphs>321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Aptos</vt:lpstr>
      <vt:lpstr>Aptos Display</vt:lpstr>
      <vt:lpstr>Arial</vt:lpstr>
      <vt:lpstr>Calibri</vt:lpstr>
      <vt:lpstr>Cambria Math</vt:lpstr>
      <vt:lpstr>Courier New</vt:lpstr>
      <vt:lpstr>Office Theme</vt:lpstr>
      <vt:lpstr>Predictive maintenance using ML for printheads</vt:lpstr>
      <vt:lpstr>Agenda</vt:lpstr>
      <vt:lpstr>Context</vt:lpstr>
      <vt:lpstr>Printhead</vt:lpstr>
      <vt:lpstr>Problematic</vt:lpstr>
      <vt:lpstr>What we measure</vt:lpstr>
      <vt:lpstr>Self-sensing waveform</vt:lpstr>
      <vt:lpstr>How labels are produced</vt:lpstr>
      <vt:lpstr>Project scope</vt:lpstr>
      <vt:lpstr>Key contributions</vt:lpstr>
      <vt:lpstr>Controlled pressure sweeps to induce defects</vt:lpstr>
      <vt:lpstr>Dataset: lowering replicate 1</vt:lpstr>
      <vt:lpstr>We keep the informative part only</vt:lpstr>
      <vt:lpstr>Compact, interpretable features</vt:lpstr>
      <vt:lpstr>Robust fitting in 3 steps</vt:lpstr>
      <vt:lpstr>Fitting results</vt:lpstr>
      <vt:lpstr>Parameters overview</vt:lpstr>
      <vt:lpstr>Defects concentrate at extremities</vt:lpstr>
      <vt:lpstr>Parameters in function of labels</vt:lpstr>
      <vt:lpstr>Binary labels for learning</vt:lpstr>
      <vt:lpstr>Experiments &amp; results</vt:lpstr>
      <vt:lpstr>Classification model</vt:lpstr>
      <vt:lpstr>Metrics</vt:lpstr>
      <vt:lpstr>Classification: results</vt:lpstr>
      <vt:lpstr>Classification: discussion</vt:lpstr>
      <vt:lpstr>Pressure regression</vt:lpstr>
      <vt:lpstr>Predictive maintenance: model</vt:lpstr>
      <vt:lpstr>Predictive maintenance: results</vt:lpstr>
      <vt:lpstr>Predictive maintenance: results</vt:lpstr>
      <vt:lpstr>Use-case</vt:lpstr>
      <vt:lpstr>Limitations + next steps</vt:lpstr>
      <vt:lpstr>Conclusion</vt:lpstr>
      <vt:lpstr>Thank you for listening!</vt:lpstr>
      <vt:lpstr>Annex: Parameter initialization</vt:lpstr>
      <vt:lpstr>Annex: Bank phase correction</vt:lpstr>
      <vt:lpstr>Annex: parameters</vt:lpstr>
      <vt:lpstr>Annex: parameters</vt:lpstr>
      <vt:lpstr>Annex: Distance correlation</vt:lpstr>
      <vt:lpstr>Annex :Predictive maintenance</vt:lpstr>
      <vt:lpstr>Annex : Gantt Chart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Atallah Anthony</dc:creator>
  <cp:lastModifiedBy>Atallah Anthony</cp:lastModifiedBy>
  <cp:revision>111</cp:revision>
  <dcterms:created xsi:type="dcterms:W3CDTF">2025-08-30T15:21:43Z</dcterms:created>
  <dcterms:modified xsi:type="dcterms:W3CDTF">2026-01-12T10:57:36Z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0x010100E84AEF179D32BD43900196BC4573F16C</vt:lpwstr>
  </property>
</Properties>
</file>